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7" r:id="rId2"/>
    <p:sldId id="279" r:id="rId3"/>
    <p:sldId id="262" r:id="rId4"/>
    <p:sldId id="280" r:id="rId5"/>
    <p:sldId id="261" r:id="rId6"/>
    <p:sldId id="263" r:id="rId7"/>
    <p:sldId id="281" r:id="rId8"/>
    <p:sldId id="287" r:id="rId9"/>
    <p:sldId id="265" r:id="rId10"/>
    <p:sldId id="266" r:id="rId11"/>
    <p:sldId id="267" r:id="rId12"/>
    <p:sldId id="278" r:id="rId13"/>
    <p:sldId id="288" r:id="rId14"/>
    <p:sldId id="268" r:id="rId15"/>
    <p:sldId id="289" r:id="rId16"/>
    <p:sldId id="269" r:id="rId17"/>
    <p:sldId id="290" r:id="rId18"/>
    <p:sldId id="260" r:id="rId19"/>
    <p:sldId id="291" r:id="rId20"/>
    <p:sldId id="270" r:id="rId21"/>
    <p:sldId id="271" r:id="rId22"/>
    <p:sldId id="282" r:id="rId23"/>
    <p:sldId id="272" r:id="rId24"/>
    <p:sldId id="273" r:id="rId25"/>
    <p:sldId id="275" r:id="rId26"/>
    <p:sldId id="274" r:id="rId27"/>
    <p:sldId id="283" r:id="rId28"/>
    <p:sldId id="284" r:id="rId29"/>
    <p:sldId id="286" r:id="rId30"/>
    <p:sldId id="27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9701"/>
    <a:srgbClr val="0273AB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1989" autoAdjust="0"/>
  </p:normalViewPr>
  <p:slideViewPr>
    <p:cSldViewPr snapToGrid="0">
      <p:cViewPr varScale="1">
        <p:scale>
          <a:sx n="46" d="100"/>
          <a:sy n="46" d="100"/>
        </p:scale>
        <p:origin x="14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0E434D-3E87-48B4-AF67-461D8E073A57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9876B9-216C-4CF3-BAC0-418476A57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741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ct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876B9-216C-4CF3-BAC0-418476A57D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798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ct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876B9-216C-4CF3-BAC0-418476A57DA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071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ctr" rtl="1"/>
            <a:r>
              <a:rPr lang="en-US" dirty="0"/>
              <a:t>lambda </a:t>
            </a:r>
            <a:r>
              <a:rPr lang="ar-SA" dirty="0"/>
              <a:t>هي طريقة في بايثون نكتب بيها </a:t>
            </a:r>
            <a:r>
              <a:rPr lang="ar-SA" b="1" dirty="0"/>
              <a:t>دالة (</a:t>
            </a:r>
            <a:r>
              <a:rPr lang="en-US" b="1" dirty="0"/>
              <a:t>function)</a:t>
            </a:r>
            <a:r>
              <a:rPr lang="en-US" dirty="0"/>
              <a:t> </a:t>
            </a:r>
            <a:r>
              <a:rPr lang="ar-SA" dirty="0"/>
              <a:t>صغيرة وسريعة في </a:t>
            </a:r>
            <a:r>
              <a:rPr lang="ar-SA" b="1" dirty="0"/>
              <a:t>سطر واحد بس</a:t>
            </a:r>
            <a:r>
              <a:rPr lang="ar-SA" dirty="0"/>
              <a:t>، من غير ما نستخدم </a:t>
            </a:r>
            <a:r>
              <a:rPr lang="en-US" dirty="0"/>
              <a:t>def.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876B9-216C-4CF3-BAC0-418476A57DA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635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ct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876B9-216C-4CF3-BAC0-418476A57DA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5861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ct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876B9-216C-4CF3-BAC0-418476A57DA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381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ct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876B9-216C-4CF3-BAC0-418476A57DA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459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ct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876B9-216C-4CF3-BAC0-418476A57DA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7394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ct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876B9-216C-4CF3-BAC0-418476A57DA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4497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ct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876B9-216C-4CF3-BAC0-418476A57DA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923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ct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876B9-216C-4CF3-BAC0-418476A57DA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4124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ct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876B9-216C-4CF3-BAC0-418476A57DA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53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ct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876B9-216C-4CF3-BAC0-418476A57D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911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ct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876B9-216C-4CF3-BAC0-418476A57DA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7419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ct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876B9-216C-4CF3-BAC0-418476A57DA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29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ct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876B9-216C-4CF3-BAC0-418476A57D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759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ct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876B9-216C-4CF3-BAC0-418476A57DA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610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ct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876B9-216C-4CF3-BAC0-418476A57D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026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ct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876B9-216C-4CF3-BAC0-418476A57DA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83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A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anose="020B0604020202020204" pitchFamily="34" charset="0"/>
              </a:rPr>
              <a:t>ليه نستخدم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ast.literal_eval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() </a:t>
            </a:r>
            <a:r>
              <a:rPr kumimoji="0" lang="ar-SA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anose="020B0604020202020204" pitchFamily="34" charset="0"/>
              </a:rPr>
              <a:t>؟</a:t>
            </a: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A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anose="020B0604020202020204" pitchFamily="34" charset="0"/>
              </a:rPr>
              <a:t>لأن القيم داخل الأعمدة مثل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genres </a:t>
            </a:r>
            <a:r>
              <a:rPr kumimoji="0" lang="ar-SA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anose="020B0604020202020204" pitchFamily="34" charset="0"/>
              </a:rPr>
              <a:t>تكون عبارة عن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ar-SA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anose="020B0604020202020204" pitchFamily="34" charset="0"/>
              </a:rPr>
              <a:t>نصوص تشبه القوائم أو القواميس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، </a:t>
            </a:r>
            <a:r>
              <a:rPr kumimoji="0" lang="ar-SA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anose="020B0604020202020204" pitchFamily="34" charset="0"/>
              </a:rPr>
              <a:t>ومحتاجين نحولها إلى كائنات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Python </a:t>
            </a:r>
            <a:r>
              <a:rPr kumimoji="0" lang="ar-SA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anose="020B0604020202020204" pitchFamily="34" charset="0"/>
              </a:rPr>
              <a:t>حقيقية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(list/</a:t>
            </a:r>
            <a:r>
              <a:rPr kumimoji="0" lang="en-US" altLang="en-US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dict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).</a:t>
            </a: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✅ </a:t>
            </a:r>
            <a:r>
              <a:rPr kumimoji="0" lang="en-US" altLang="en-US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ast.literal_eval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() </a:t>
            </a:r>
            <a:r>
              <a:rPr kumimoji="0" lang="ar-SA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anose="020B0604020202020204" pitchFamily="34" charset="0"/>
              </a:rPr>
              <a:t>بيعمل ده بأمان بدون تنفيذ أكواد ضارة زي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eval().</a:t>
            </a:r>
          </a:p>
          <a:p>
            <a:pPr lvl="1" algn="ctr" rtl="1"/>
            <a:endParaRPr lang="en-US" dirty="0"/>
          </a:p>
          <a:p>
            <a:pPr lvl="1" algn="ctr" rtl="1"/>
            <a:endParaRPr lang="en-US" dirty="0"/>
          </a:p>
          <a:p>
            <a:r>
              <a:rPr lang="en-US" dirty="0" err="1"/>
              <a:t>idxmax</a:t>
            </a:r>
            <a:r>
              <a:rPr lang="en-US" dirty="0"/>
              <a:t>() = </a:t>
            </a:r>
            <a:r>
              <a:rPr lang="ar-SA" dirty="0"/>
              <a:t>تجيب السنة اللي حصل فيها أعلى عدد أفلام.</a:t>
            </a:r>
          </a:p>
          <a:p>
            <a:r>
              <a:rPr lang="en-US" dirty="0"/>
              <a:t>max() = </a:t>
            </a:r>
            <a:r>
              <a:rPr lang="ar-SA" dirty="0"/>
              <a:t>تجيب الرقم الفعلي (عدد الأفلام).</a:t>
            </a:r>
          </a:p>
          <a:p>
            <a:pPr lvl="1" algn="ct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876B9-216C-4CF3-BAC0-418476A57DA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650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876B9-216C-4CF3-BAC0-418476A57DA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824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ct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876B9-216C-4CF3-BAC0-418476A57DA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272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CF24-C169-14A7-CB86-CAE8EFAF17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E7C638-A22C-B7E0-5C5E-68252844B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68F36-19C1-7501-ACB8-56702B94C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A1248-EB6D-4FC3-B568-077957F0AD54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684BC-A5A8-7C36-22BD-2C8018106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89A9A-5B02-BC9C-735B-966EE3741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697C-2590-4167-8292-C94DF50F5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477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597B0-D902-BC92-49E5-D5BF05948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7B0A7F-E147-238F-35E6-86A50DEB0C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5AA62-1195-484A-D2A7-B93450F3F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A1248-EB6D-4FC3-B568-077957F0AD54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DD05C-216C-E133-EE17-9B80BB9E9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E97EC-AAE6-0A7C-139F-BF63482BF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697C-2590-4167-8292-C94DF50F5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615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8A81ED-5354-D7CA-37E4-8695E1932E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5DE4E2-EA54-6E1A-413B-5F45A309F5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657D7-D53E-7324-FBCE-095E4AE02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A1248-EB6D-4FC3-B568-077957F0AD54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9DF2A-D064-F461-4358-6030F4F26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E2EF5-BA40-E108-8C0F-478F228A6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697C-2590-4167-8292-C94DF50F5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37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3A6BC-8FC4-3C8B-5FE0-5219D6336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3AD55-0FF0-FC3C-6523-739740C72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BA245-DCB5-986A-E1B0-42CB63B5E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A1248-EB6D-4FC3-B568-077957F0AD54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72549A-1E47-CF79-A3F4-2B2BDAFB0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1D7BD-5A70-1B6B-80A1-ABBD05054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697C-2590-4167-8292-C94DF50F5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049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CC2CF-1636-0AD2-161C-03218771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9C511-223B-2095-E0FF-C7F994C94E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785B0-AF01-C760-0DD5-56CBDD601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A1248-EB6D-4FC3-B568-077957F0AD54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84FCB-8F24-37BB-FD0B-33E991FEF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F1C00-E07C-AF82-1F64-A3E8A03BE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697C-2590-4167-8292-C94DF50F5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402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E16A-63E3-E663-9022-BDD23757B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5282A-E771-3862-C4EF-D34C69B281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74699B-7CB1-BE5C-9090-33F8DC8FC0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D8F193-A668-6E6B-D5EA-3C5102E14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A1248-EB6D-4FC3-B568-077957F0AD54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1B672A-B386-DDD7-8375-4C3548F9C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047320-13C2-3A2A-A88C-1584EFBB4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697C-2590-4167-8292-C94DF50F5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38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5CD9-EFC6-3E8A-237E-923B95CDF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7CE89-C6D1-CC6F-1D49-377339D56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0107C1-2A38-BD70-48E8-4E34A5AF90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F13FDF-18B0-17B0-CA13-268E68BD42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B18450-4CC6-3342-67CE-9B2718D166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BC843E-9FA2-2ECA-8067-FEEB889FE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A1248-EB6D-4FC3-B568-077957F0AD54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350400-5460-F20F-A7AA-A2DB064A1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FD804B-D3CE-5F29-8304-1B10FC896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697C-2590-4167-8292-C94DF50F5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68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F3E2D-83FA-8E9F-95CB-9C188E518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0EE62B-42D6-4B1E-ABB7-7C8893443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A1248-EB6D-4FC3-B568-077957F0AD54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AD3835-269F-6AF0-15B4-B5131AF62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CC3429-1ACC-FF96-2068-C4A7E7A60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697C-2590-4167-8292-C94DF50F5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42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75A66B-BAA7-DD96-E086-FF8C785F9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A1248-EB6D-4FC3-B568-077957F0AD54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F44D24-1B33-F20F-F18D-00FCDDE2D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51E1F1-87A8-8A5D-478F-9EF2268A6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697C-2590-4167-8292-C94DF50F5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514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5813F-2E2D-52BA-FBFD-8A51E811B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73976-A819-AB6D-0B7A-3F80CC12E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F1F82-AD0F-4062-D6F6-60C0D3ED12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DC707B-B959-18B5-BC6D-2A771C0A2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A1248-EB6D-4FC3-B568-077957F0AD54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04F7F1-D491-582D-50BF-F62C1A895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A5A59E-AFAD-4DAE-53EB-1A5BE8E82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697C-2590-4167-8292-C94DF50F5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96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1BB32-F2C4-99FB-AB35-D97D8E797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FE3F7B-9606-7723-D1F3-911012D98B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788555-26E3-745F-0CFF-AEA62DCBD2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1C59DF-445F-3134-74E7-1528FD3D6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A1248-EB6D-4FC3-B568-077957F0AD54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030404-BFFB-E077-5E25-E0DE06C81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3F8003-BB66-9BB8-FDB7-32557D9D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697C-2590-4167-8292-C94DF50F5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26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3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0203A8-5D92-7400-8CB2-625E0DD75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3CDFC7-37AC-6513-4A53-C0CB6D90B4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5C0CA-B08B-5DFB-C0FB-641C0C117A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FA1248-EB6D-4FC3-B568-077957F0AD54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7883B-FCE0-E985-1925-C53C6C09D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4500A-A112-868E-50A2-27922A4BD1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9697C-2590-4167-8292-C94DF50F5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04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0729B4-67EB-8F34-9632-178B4FCA0F26}"/>
              </a:ext>
            </a:extLst>
          </p:cNvPr>
          <p:cNvSpPr txBox="1"/>
          <p:nvPr/>
        </p:nvSpPr>
        <p:spPr>
          <a:xfrm>
            <a:off x="-1" y="2721114"/>
            <a:ext cx="7793665" cy="707886"/>
          </a:xfrm>
          <a:prstGeom prst="rect">
            <a:avLst/>
          </a:prstGeom>
          <a:solidFill>
            <a:srgbClr val="0273A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mic Sans MS" panose="030F0702030302020204" pitchFamily="66" charset="0"/>
              </a:rPr>
              <a:t>Python Course </a:t>
            </a:r>
            <a:r>
              <a:rPr lang="en-US" sz="28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mic Sans MS" panose="030F0702030302020204" pitchFamily="66" charset="0"/>
              </a:rPr>
              <a:t>(Final Project)</a:t>
            </a:r>
            <a:endParaRPr lang="en-US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A1B169-737D-C294-04E1-AC0AD2AA1875}"/>
              </a:ext>
            </a:extLst>
          </p:cNvPr>
          <p:cNvSpPr txBox="1"/>
          <p:nvPr/>
        </p:nvSpPr>
        <p:spPr>
          <a:xfrm>
            <a:off x="0" y="3429000"/>
            <a:ext cx="7793665" cy="707886"/>
          </a:xfrm>
          <a:prstGeom prst="rect">
            <a:avLst/>
          </a:prstGeom>
          <a:solidFill>
            <a:srgbClr val="C697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mic Sans MS" panose="030F0702030302020204" pitchFamily="66" charset="0"/>
              </a:rPr>
              <a:t>Engineer: Marko Nasef</a:t>
            </a:r>
          </a:p>
        </p:txBody>
      </p:sp>
    </p:spTree>
    <p:extLst>
      <p:ext uri="{BB962C8B-B14F-4D97-AF65-F5344CB8AC3E}">
        <p14:creationId xmlns:p14="http://schemas.microsoft.com/office/powerpoint/2010/main" val="3826258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B2BEA2C1-2D89-D6BA-7B07-183E31146304}"/>
              </a:ext>
            </a:extLst>
          </p:cNvPr>
          <p:cNvSpPr/>
          <p:nvPr/>
        </p:nvSpPr>
        <p:spPr>
          <a:xfrm>
            <a:off x="221672" y="589380"/>
            <a:ext cx="11767128" cy="3954912"/>
          </a:xfrm>
          <a:prstGeom prst="round2DiagRect">
            <a:avLst/>
          </a:prstGeom>
          <a:solidFill>
            <a:schemeClr val="bg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tx1"/>
                </a:solidFill>
              </a:rPr>
              <a:t># Q6: Rearrange the </a:t>
            </a:r>
            <a:r>
              <a:rPr lang="en-US" b="1" dirty="0" err="1">
                <a:solidFill>
                  <a:schemeClr val="tx1"/>
                </a:solidFill>
              </a:rPr>
              <a:t>dataframe</a:t>
            </a:r>
            <a:r>
              <a:rPr lang="en-US" b="1" dirty="0">
                <a:solidFill>
                  <a:schemeClr val="tx1"/>
                </a:solidFill>
              </a:rPr>
              <a:t> based on revenue - budget values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1- Pandas imported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2- File loaded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3- calculate the profit = revenue – budget and put the value in new column named Profit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data['profit'] = data['revenue'] - data['budget’]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chemeClr val="accent1"/>
              </a:solidFill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2- sort the movies from the highest to the lowest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data_sorted_by_profit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data.sort_values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(by='profit', ascending=False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chemeClr val="tx1"/>
              </a:solidFill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3- clear the old index 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data_sorted_by_profit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data_sorted_by_profit.reset_index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(drop=True) 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 </a:t>
            </a:r>
            <a:endParaRPr lang="en-US" dirty="0">
              <a:solidFill>
                <a:schemeClr val="accent1"/>
              </a:solidFill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4- show the first five with the columns title, budget, revenue and profit 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data_sorted_by_profit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[['title', 'budget', 'revenue', 'profit']].head())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532011-8BBF-27E3-4306-C8FE68CC2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72" y="4620196"/>
            <a:ext cx="6023568" cy="164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25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B2BEA2C1-2D89-D6BA-7B07-183E31146304}"/>
              </a:ext>
            </a:extLst>
          </p:cNvPr>
          <p:cNvSpPr/>
          <p:nvPr/>
        </p:nvSpPr>
        <p:spPr>
          <a:xfrm>
            <a:off x="221672" y="122830"/>
            <a:ext cx="11767128" cy="5977719"/>
          </a:xfrm>
          <a:prstGeom prst="round2DiagRect">
            <a:avLst/>
          </a:prstGeom>
          <a:solidFill>
            <a:schemeClr val="bg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tx1"/>
                </a:solidFill>
              </a:rPr>
              <a:t># Q7: Allocate the year with the largest movies released in ['Action', 'Romance’]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1- File loaded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2-  dates converted in Q3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3- Import </a:t>
            </a:r>
            <a:r>
              <a:rPr lang="en-US" b="1" dirty="0" err="1">
                <a:solidFill>
                  <a:schemeClr val="tx1"/>
                </a:solidFill>
              </a:rPr>
              <a:t>ast</a:t>
            </a:r>
            <a:r>
              <a:rPr lang="en-US" dirty="0">
                <a:solidFill>
                  <a:schemeClr val="tx1"/>
                </a:solidFill>
              </a:rPr>
              <a:t> to work with </a:t>
            </a:r>
            <a:r>
              <a:rPr lang="en-US" b="1" dirty="0">
                <a:solidFill>
                  <a:schemeClr val="tx1"/>
                </a:solidFill>
              </a:rPr>
              <a:t>Jason</a:t>
            </a:r>
            <a:r>
              <a:rPr lang="en-US" dirty="0">
                <a:solidFill>
                  <a:schemeClr val="tx1"/>
                </a:solidFill>
              </a:rPr>
              <a:t> data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0" dirty="0">
                <a:solidFill>
                  <a:srgbClr val="C586C0"/>
                </a:solidFill>
                <a:effectLst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</a:rPr>
              <a:t>ast</a:t>
            </a:r>
            <a:r>
              <a:rPr lang="en-US" b="0" dirty="0">
                <a:solidFill>
                  <a:srgbClr val="CCCCCC"/>
                </a:solidFill>
                <a:effectLst/>
              </a:rPr>
              <a:t> </a:t>
            </a:r>
            <a:endParaRPr lang="en-US" dirty="0">
              <a:solidFill>
                <a:schemeClr val="tx1"/>
              </a:solidFill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4- Covert the data in </a:t>
            </a:r>
            <a:r>
              <a:rPr lang="en-US" b="1" dirty="0">
                <a:solidFill>
                  <a:schemeClr val="tx1"/>
                </a:solidFill>
              </a:rPr>
              <a:t>genres</a:t>
            </a:r>
            <a:r>
              <a:rPr lang="en-US" dirty="0">
                <a:solidFill>
                  <a:schemeClr val="tx1"/>
                </a:solidFill>
              </a:rPr>
              <a:t> in </a:t>
            </a:r>
            <a:r>
              <a:rPr lang="en-US" b="1" dirty="0">
                <a:solidFill>
                  <a:schemeClr val="tx1"/>
                </a:solidFill>
              </a:rPr>
              <a:t>dictionary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0" dirty="0">
                <a:solidFill>
                  <a:schemeClr val="accent1"/>
                </a:solidFill>
                <a:effectLst/>
              </a:rPr>
              <a:t>data['genres'] = data['genres'].apply(lambda x: </a:t>
            </a:r>
            <a:r>
              <a:rPr lang="en-US" b="0" dirty="0" err="1">
                <a:solidFill>
                  <a:schemeClr val="accent1"/>
                </a:solidFill>
                <a:effectLst/>
              </a:rPr>
              <a:t>ast.literal_eval</a:t>
            </a:r>
            <a:r>
              <a:rPr lang="en-US" b="0" dirty="0">
                <a:solidFill>
                  <a:schemeClr val="accent1"/>
                </a:solidFill>
                <a:effectLst/>
              </a:rPr>
              <a:t>(x) if </a:t>
            </a:r>
            <a:r>
              <a:rPr lang="en-US" b="0" dirty="0" err="1">
                <a:solidFill>
                  <a:schemeClr val="accent1"/>
                </a:solidFill>
                <a:effectLst/>
              </a:rPr>
              <a:t>isinstance</a:t>
            </a:r>
            <a:r>
              <a:rPr lang="en-US" b="0" dirty="0">
                <a:solidFill>
                  <a:schemeClr val="accent1"/>
                </a:solidFill>
                <a:effectLst/>
              </a:rPr>
              <a:t>(x, str) else x)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chemeClr val="accent1"/>
              </a:solidFill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5- get the </a:t>
            </a:r>
            <a:r>
              <a:rPr lang="en-US" b="1" dirty="0">
                <a:solidFill>
                  <a:schemeClr val="tx1"/>
                </a:solidFill>
              </a:rPr>
              <a:t>genres name </a:t>
            </a:r>
            <a:r>
              <a:rPr lang="en-US" dirty="0">
                <a:solidFill>
                  <a:schemeClr val="tx1"/>
                </a:solidFill>
              </a:rPr>
              <a:t>from each dictionary 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chemeClr val="accent1"/>
                </a:solidFill>
                <a:effectLst/>
              </a:rPr>
              <a:t>data['</a:t>
            </a:r>
            <a:r>
              <a:rPr lang="en-US" b="0" dirty="0" err="1">
                <a:solidFill>
                  <a:schemeClr val="accent1"/>
                </a:solidFill>
                <a:effectLst/>
              </a:rPr>
              <a:t>genre_names</a:t>
            </a:r>
            <a:r>
              <a:rPr lang="en-US" b="0" dirty="0">
                <a:solidFill>
                  <a:schemeClr val="accent1"/>
                </a:solidFill>
                <a:effectLst/>
              </a:rPr>
              <a:t>'] = data['genres'].apply(lambda x: [d['name'] for d in x])</a:t>
            </a:r>
          </a:p>
          <a:p>
            <a:pPr>
              <a:lnSpc>
                <a:spcPts val="1425"/>
              </a:lnSpc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6- Select the wanted genres (Action &amp; Romance)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 err="1">
                <a:solidFill>
                  <a:schemeClr val="accent1"/>
                </a:solidFill>
                <a:effectLst/>
              </a:rPr>
              <a:t>action_romance</a:t>
            </a:r>
            <a:r>
              <a:rPr lang="en-US" b="0" dirty="0">
                <a:solidFill>
                  <a:schemeClr val="accent1"/>
                </a:solidFill>
                <a:effectLst/>
              </a:rPr>
              <a:t> = data[data['</a:t>
            </a:r>
            <a:r>
              <a:rPr lang="en-US" b="0" dirty="0" err="1">
                <a:solidFill>
                  <a:schemeClr val="accent1"/>
                </a:solidFill>
                <a:effectLst/>
              </a:rPr>
              <a:t>genre_names</a:t>
            </a:r>
            <a:r>
              <a:rPr lang="en-US" b="0" dirty="0">
                <a:solidFill>
                  <a:schemeClr val="accent1"/>
                </a:solidFill>
                <a:effectLst/>
              </a:rPr>
              <a:t>'].apply(lambda genres: 'Action' in genres or 'Romance' in genres)]</a:t>
            </a:r>
          </a:p>
          <a:p>
            <a:pPr>
              <a:lnSpc>
                <a:spcPts val="1425"/>
              </a:lnSpc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7- calculate how many movies released 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year_counts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action_romance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['</a:t>
            </a: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release_year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'].</a:t>
            </a: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value_counts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8- get Highest year with movies and the number of movies 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top_year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year_counts.idxmax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</a:pP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top_count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year_counts.max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</a:pPr>
            <a:endParaRPr lang="en-US" dirty="0">
              <a:solidFill>
                <a:schemeClr val="accent1"/>
              </a:solidFill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9- print the result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10- print chart for it </a:t>
            </a:r>
          </a:p>
        </p:txBody>
      </p:sp>
    </p:spTree>
    <p:extLst>
      <p:ext uri="{BB962C8B-B14F-4D97-AF65-F5344CB8AC3E}">
        <p14:creationId xmlns:p14="http://schemas.microsoft.com/office/powerpoint/2010/main" val="2132060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741E535-B6CC-072D-41CF-EAD30FC128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501165"/>
              </p:ext>
            </p:extLst>
          </p:nvPr>
        </p:nvGraphicFramePr>
        <p:xfrm>
          <a:off x="766549" y="290252"/>
          <a:ext cx="10658901" cy="551687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552967">
                  <a:extLst>
                    <a:ext uri="{9D8B030D-6E8A-4147-A177-3AD203B41FA5}">
                      <a16:colId xmlns:a16="http://schemas.microsoft.com/office/drawing/2014/main" val="2273014575"/>
                    </a:ext>
                  </a:extLst>
                </a:gridCol>
                <a:gridCol w="3552967">
                  <a:extLst>
                    <a:ext uri="{9D8B030D-6E8A-4147-A177-3AD203B41FA5}">
                      <a16:colId xmlns:a16="http://schemas.microsoft.com/office/drawing/2014/main" val="505813389"/>
                    </a:ext>
                  </a:extLst>
                </a:gridCol>
                <a:gridCol w="3552967">
                  <a:extLst>
                    <a:ext uri="{9D8B030D-6E8A-4147-A177-3AD203B41FA5}">
                      <a16:colId xmlns:a16="http://schemas.microsoft.com/office/drawing/2014/main" val="1302209142"/>
                    </a:ext>
                  </a:extLst>
                </a:gridCol>
              </a:tblGrid>
              <a:tr h="411756">
                <a:tc>
                  <a:txBody>
                    <a:bodyPr/>
                    <a:lstStyle/>
                    <a:p>
                      <a:pPr algn="ctr"/>
                      <a:r>
                        <a:rPr lang="ar-EG" sz="2000" b="1"/>
                        <a:t>السطر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EG" sz="2000" b="1"/>
                        <a:t>الوظيفة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EG" sz="2000" b="1" dirty="0"/>
                        <a:t>التوضيح</a:t>
                      </a:r>
                    </a:p>
                  </a:txBody>
                  <a:tcPr marL="76339" marR="76339" marT="38170" marB="38170" anchor="ctr"/>
                </a:tc>
                <a:extLst>
                  <a:ext uri="{0D108BD9-81ED-4DB2-BD59-A6C34878D82A}">
                    <a16:rowId xmlns:a16="http://schemas.microsoft.com/office/drawing/2014/main" val="1514516632"/>
                  </a:ext>
                </a:extLst>
              </a:tr>
              <a:tr h="675184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/>
                        <a:t>plt.figure</a:t>
                      </a:r>
                      <a:r>
                        <a:rPr lang="en-US" sz="1800" dirty="0"/>
                        <a:t>(</a:t>
                      </a:r>
                      <a:r>
                        <a:rPr lang="en-US" sz="1800" dirty="0" err="1"/>
                        <a:t>figsize</a:t>
                      </a:r>
                      <a:r>
                        <a:rPr lang="en-US" sz="1800" dirty="0"/>
                        <a:t>=(12, 6))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EG" sz="1800"/>
                        <a:t>تحديد حجم الرسم البياني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EG" sz="1800" dirty="0"/>
                        <a:t>عرض = 12، ارتفاع = 6 وحدات</a:t>
                      </a:r>
                    </a:p>
                  </a:txBody>
                  <a:tcPr marL="76339" marR="76339" marT="38170" marB="38170" anchor="ctr"/>
                </a:tc>
                <a:extLst>
                  <a:ext uri="{0D108BD9-81ED-4DB2-BD59-A6C34878D82A}">
                    <a16:rowId xmlns:a16="http://schemas.microsoft.com/office/drawing/2014/main" val="53934546"/>
                  </a:ext>
                </a:extLst>
              </a:tr>
              <a:tr h="675184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/>
                        <a:t>plt.bar</a:t>
                      </a:r>
                      <a:r>
                        <a:rPr lang="en-US" sz="1800" dirty="0"/>
                        <a:t>(</a:t>
                      </a:r>
                      <a:r>
                        <a:rPr lang="en-US" sz="1800" dirty="0" err="1"/>
                        <a:t>year_counts.index</a:t>
                      </a:r>
                      <a:r>
                        <a:rPr lang="en-US" sz="1800" dirty="0"/>
                        <a:t>, </a:t>
                      </a:r>
                      <a:r>
                        <a:rPr lang="en-US" sz="1800" dirty="0" err="1"/>
                        <a:t>year_counts.values</a:t>
                      </a:r>
                      <a:r>
                        <a:rPr lang="en-US" sz="1800" dirty="0"/>
                        <a:t>, color='coral')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EG" sz="1800"/>
                        <a:t>رسم أعمدة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EG" sz="1800"/>
                        <a:t>يرسم عدد أفلام الأكشن أو الرومانسية لكل سنة، واللون "</a:t>
                      </a:r>
                      <a:r>
                        <a:rPr lang="en-US" sz="1800"/>
                        <a:t>coral"</a:t>
                      </a:r>
                    </a:p>
                  </a:txBody>
                  <a:tcPr marL="76339" marR="76339" marT="38170" marB="38170" anchor="ctr"/>
                </a:tc>
                <a:extLst>
                  <a:ext uri="{0D108BD9-81ED-4DB2-BD59-A6C34878D82A}">
                    <a16:rowId xmlns:a16="http://schemas.microsoft.com/office/drawing/2014/main" val="402612499"/>
                  </a:ext>
                </a:extLst>
              </a:tr>
              <a:tr h="378828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/>
                        <a:t>plt.xlabel</a:t>
                      </a:r>
                      <a:r>
                        <a:rPr lang="en-US" sz="1800" dirty="0"/>
                        <a:t>('Release Year')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EG" sz="1800"/>
                        <a:t>عنوان المحور </a:t>
                      </a:r>
                      <a:r>
                        <a:rPr lang="en-US" sz="1800"/>
                        <a:t>X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EG" sz="1800"/>
                        <a:t>يوضح أن المحور الأفقي يمثل سنة الإصدار</a:t>
                      </a:r>
                    </a:p>
                  </a:txBody>
                  <a:tcPr marL="76339" marR="76339" marT="38170" marB="38170" anchor="ctr"/>
                </a:tc>
                <a:extLst>
                  <a:ext uri="{0D108BD9-81ED-4DB2-BD59-A6C34878D82A}">
                    <a16:rowId xmlns:a16="http://schemas.microsoft.com/office/drawing/2014/main" val="2967765209"/>
                  </a:ext>
                </a:extLst>
              </a:tr>
              <a:tr h="675184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/>
                        <a:t>plt.ylabel</a:t>
                      </a:r>
                      <a:r>
                        <a:rPr lang="en-US" sz="1800" dirty="0"/>
                        <a:t>('Number of Action or Romance Movies')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EG" sz="1800"/>
                        <a:t>عنوان المحور </a:t>
                      </a:r>
                      <a:r>
                        <a:rPr lang="en-US" sz="1800"/>
                        <a:t>Y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EG" sz="1800"/>
                        <a:t>يوضح أن المحور الرأسي يمثل عدد الأفلام</a:t>
                      </a:r>
                    </a:p>
                  </a:txBody>
                  <a:tcPr marL="76339" marR="76339" marT="38170" marB="38170" anchor="ctr"/>
                </a:tc>
                <a:extLst>
                  <a:ext uri="{0D108BD9-81ED-4DB2-BD59-A6C34878D82A}">
                    <a16:rowId xmlns:a16="http://schemas.microsoft.com/office/drawing/2014/main" val="1592741692"/>
                  </a:ext>
                </a:extLst>
              </a:tr>
              <a:tr h="971539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/>
                        <a:t>plt.title</a:t>
                      </a:r>
                      <a:r>
                        <a:rPr lang="en-US" sz="1800" dirty="0"/>
                        <a:t>("Number of Action or Romance Movies Released per Year")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EG" sz="1800"/>
                        <a:t>عنوان الرسم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EG" sz="1800"/>
                        <a:t>يشرح محتوى الرسم البياني بشكل عام</a:t>
                      </a:r>
                    </a:p>
                  </a:txBody>
                  <a:tcPr marL="76339" marR="76339" marT="38170" marB="38170" anchor="ctr"/>
                </a:tc>
                <a:extLst>
                  <a:ext uri="{0D108BD9-81ED-4DB2-BD59-A6C34878D82A}">
                    <a16:rowId xmlns:a16="http://schemas.microsoft.com/office/drawing/2014/main" val="785934038"/>
                  </a:ext>
                </a:extLst>
              </a:tr>
              <a:tr h="675184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/>
                        <a:t>plt.grid</a:t>
                      </a:r>
                      <a:r>
                        <a:rPr lang="en-US" sz="1800" dirty="0"/>
                        <a:t>(True, </a:t>
                      </a:r>
                      <a:r>
                        <a:rPr lang="en-US" sz="1800" dirty="0" err="1"/>
                        <a:t>linestyle</a:t>
                      </a:r>
                      <a:r>
                        <a:rPr lang="en-US" sz="1800" dirty="0"/>
                        <a:t>='--', alpha=0.6)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EG" sz="1800"/>
                        <a:t>شبكة خلفية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EG" sz="1800"/>
                        <a:t>خطوط متقطعة وخفيفة تساعد في قراءة البيانات بسهولة</a:t>
                      </a:r>
                    </a:p>
                  </a:txBody>
                  <a:tcPr marL="76339" marR="76339" marT="38170" marB="38170" anchor="ctr"/>
                </a:tc>
                <a:extLst>
                  <a:ext uri="{0D108BD9-81ED-4DB2-BD59-A6C34878D82A}">
                    <a16:rowId xmlns:a16="http://schemas.microsoft.com/office/drawing/2014/main" val="1420585662"/>
                  </a:ext>
                </a:extLst>
              </a:tr>
              <a:tr h="675184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/>
                        <a:t>plt.tight_layout</a:t>
                      </a:r>
                      <a:r>
                        <a:rPr lang="en-US" sz="1800" dirty="0"/>
                        <a:t>()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EG" sz="1800"/>
                        <a:t>ضبط التنسيق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EG" sz="1800"/>
                        <a:t>يتأكد أن كل العناصر في الرسم واضحة ومفيش أي تداخل</a:t>
                      </a:r>
                    </a:p>
                  </a:txBody>
                  <a:tcPr marL="76339" marR="76339" marT="38170" marB="38170" anchor="ctr"/>
                </a:tc>
                <a:extLst>
                  <a:ext uri="{0D108BD9-81ED-4DB2-BD59-A6C34878D82A}">
                    <a16:rowId xmlns:a16="http://schemas.microsoft.com/office/drawing/2014/main" val="2835494210"/>
                  </a:ext>
                </a:extLst>
              </a:tr>
              <a:tr h="378828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/>
                        <a:t>plt.show</a:t>
                      </a:r>
                      <a:r>
                        <a:rPr lang="en-US" sz="1800" dirty="0"/>
                        <a:t>()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EG" sz="1800"/>
                        <a:t>عرض الرسم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EG" sz="1800" dirty="0"/>
                        <a:t>يُظهر الرسم البياني النهائي على الشاشة</a:t>
                      </a:r>
                    </a:p>
                  </a:txBody>
                  <a:tcPr marL="76339" marR="76339" marT="38170" marB="38170" anchor="ctr"/>
                </a:tc>
                <a:extLst>
                  <a:ext uri="{0D108BD9-81ED-4DB2-BD59-A6C34878D82A}">
                    <a16:rowId xmlns:a16="http://schemas.microsoft.com/office/drawing/2014/main" val="3508028670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F1710656-E3D5-449C-FF88-AE149EC46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6563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924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7889BA-B534-F271-FEAA-419C55605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00" y="193964"/>
            <a:ext cx="10252800" cy="520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24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B2BEA2C1-2D89-D6BA-7B07-183E31146304}"/>
              </a:ext>
            </a:extLst>
          </p:cNvPr>
          <p:cNvSpPr/>
          <p:nvPr/>
        </p:nvSpPr>
        <p:spPr>
          <a:xfrm>
            <a:off x="221672" y="232853"/>
            <a:ext cx="11767128" cy="3100453"/>
          </a:xfrm>
          <a:prstGeom prst="round2DiagRect">
            <a:avLst/>
          </a:prstGeom>
          <a:solidFill>
            <a:schemeClr val="bg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tx1"/>
                </a:solidFill>
              </a:rPr>
              <a:t># Q8: Find the movies with top 5 revenue - budget value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accent1"/>
              </a:solidFill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1- sort by profit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 err="1">
                <a:solidFill>
                  <a:schemeClr val="accent1"/>
                </a:solidFill>
              </a:rPr>
              <a:t>sorted_by_profit</a:t>
            </a:r>
            <a:r>
              <a:rPr lang="en-US" dirty="0">
                <a:solidFill>
                  <a:schemeClr val="accent1"/>
                </a:solidFill>
              </a:rPr>
              <a:t> = </a:t>
            </a:r>
            <a:r>
              <a:rPr lang="en-US" dirty="0" err="1">
                <a:solidFill>
                  <a:schemeClr val="accent1"/>
                </a:solidFill>
              </a:rPr>
              <a:t>data.sort_values</a:t>
            </a:r>
            <a:r>
              <a:rPr lang="en-US" dirty="0">
                <a:solidFill>
                  <a:schemeClr val="accent1"/>
                </a:solidFill>
              </a:rPr>
              <a:t>(by='profit', ascending=False).</a:t>
            </a:r>
            <a:r>
              <a:rPr lang="en-US" dirty="0" err="1">
                <a:solidFill>
                  <a:schemeClr val="accent1"/>
                </a:solidFill>
              </a:rPr>
              <a:t>reset_index</a:t>
            </a:r>
            <a:r>
              <a:rPr lang="en-US" dirty="0">
                <a:solidFill>
                  <a:schemeClr val="accent1"/>
                </a:solidFill>
              </a:rPr>
              <a:t>(drop=True)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accent1"/>
              </a:solidFill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2- select first 5 movies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1"/>
                </a:solidFill>
              </a:rPr>
              <a:t>top_5_profitable_movies = </a:t>
            </a:r>
            <a:r>
              <a:rPr lang="en-US" dirty="0" err="1">
                <a:solidFill>
                  <a:schemeClr val="accent1"/>
                </a:solidFill>
              </a:rPr>
              <a:t>sorted_by_profit</a:t>
            </a:r>
            <a:r>
              <a:rPr lang="en-US" dirty="0">
                <a:solidFill>
                  <a:schemeClr val="accent1"/>
                </a:solidFill>
              </a:rPr>
              <a:t>[['title', 'budget', 'revenue', 'profit']].head(5)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accent1"/>
              </a:solidFill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3- Print result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4- Graph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9B8AE72-EF00-1F4D-E650-81197DD289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773116"/>
              </p:ext>
            </p:extLst>
          </p:nvPr>
        </p:nvGraphicFramePr>
        <p:xfrm>
          <a:off x="235320" y="3374251"/>
          <a:ext cx="7502519" cy="32918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414663">
                  <a:extLst>
                    <a:ext uri="{9D8B030D-6E8A-4147-A177-3AD203B41FA5}">
                      <a16:colId xmlns:a16="http://schemas.microsoft.com/office/drawing/2014/main" val="4155507017"/>
                    </a:ext>
                  </a:extLst>
                </a:gridCol>
                <a:gridCol w="4087856">
                  <a:extLst>
                    <a:ext uri="{9D8B030D-6E8A-4147-A177-3AD203B41FA5}">
                      <a16:colId xmlns:a16="http://schemas.microsoft.com/office/drawing/2014/main" val="1587562542"/>
                    </a:ext>
                  </a:extLst>
                </a:gridCol>
              </a:tblGrid>
              <a:tr h="34434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Code</a:t>
                      </a:r>
                      <a:endParaRPr lang="ar-SA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Function</a:t>
                      </a:r>
                      <a:endParaRPr lang="ar-SA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9619046"/>
                  </a:ext>
                </a:extLst>
              </a:tr>
              <a:tr h="344348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plt.figure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figsize</a:t>
                      </a:r>
                      <a:r>
                        <a:rPr lang="en-US" dirty="0"/>
                        <a:t>=(10, 6))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ar-SA" dirty="0"/>
                        <a:t>يحدد حجم الرسم البياني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3600369"/>
                  </a:ext>
                </a:extLst>
              </a:tr>
              <a:tr h="344348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plt.barh</a:t>
                      </a:r>
                      <a:r>
                        <a:rPr lang="en-US" dirty="0"/>
                        <a:t>(...)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ar-SA" dirty="0"/>
                        <a:t>يرسم </a:t>
                      </a:r>
                      <a:r>
                        <a:rPr lang="ar-SA" b="1" dirty="0"/>
                        <a:t>مخطط أفقي</a:t>
                      </a:r>
                      <a:r>
                        <a:rPr lang="ar-SA" dirty="0"/>
                        <a:t> للأرباح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564357"/>
                  </a:ext>
                </a:extLst>
              </a:tr>
              <a:tr h="34434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[::-1]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ar-SA" dirty="0"/>
                        <a:t>يعكس الترتيب علشان يكون الأعلى في الأعلى بالرسم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9933994"/>
                  </a:ext>
                </a:extLst>
              </a:tr>
              <a:tr h="34434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color='green'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ar-SA" dirty="0"/>
                        <a:t>يخلي الأعمدة باللون الأخضر (يدل على الربح)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327415"/>
                  </a:ext>
                </a:extLst>
              </a:tr>
              <a:tr h="344348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plt.xlabel</a:t>
                      </a:r>
                      <a:r>
                        <a:rPr lang="en-US" dirty="0"/>
                        <a:t>("Profit (USD)")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ar-SA" dirty="0"/>
                        <a:t>عنوان المحور الأفقي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4579716"/>
                  </a:ext>
                </a:extLst>
              </a:tr>
              <a:tr h="344348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plt.title</a:t>
                      </a:r>
                      <a:r>
                        <a:rPr lang="en-US" dirty="0"/>
                        <a:t>(...)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ar-SA" dirty="0"/>
                        <a:t>عنوان الرسم البياني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4296254"/>
                  </a:ext>
                </a:extLst>
              </a:tr>
              <a:tr h="344348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plt.tight_layout</a:t>
                      </a:r>
                      <a:r>
                        <a:rPr lang="en-US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ar-SA" dirty="0"/>
                        <a:t>يظبط التباعد تلقائيًا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621807"/>
                  </a:ext>
                </a:extLst>
              </a:tr>
              <a:tr h="344348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plt.show</a:t>
                      </a:r>
                      <a:r>
                        <a:rPr lang="en-US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ar-SA" dirty="0"/>
                        <a:t>يعرض الرسم البياني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5957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6603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914E49-5D6B-4E0B-33B2-C9CD4BA09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352" y="111576"/>
            <a:ext cx="8437296" cy="594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76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B2BEA2C1-2D89-D6BA-7B07-183E31146304}"/>
              </a:ext>
            </a:extLst>
          </p:cNvPr>
          <p:cNvSpPr/>
          <p:nvPr/>
        </p:nvSpPr>
        <p:spPr>
          <a:xfrm>
            <a:off x="221672" y="589379"/>
            <a:ext cx="11767128" cy="5301058"/>
          </a:xfrm>
          <a:prstGeom prst="round2DiagRect">
            <a:avLst/>
          </a:prstGeom>
          <a:solidFill>
            <a:schemeClr val="bg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tx1"/>
                </a:solidFill>
              </a:rPr>
              <a:t># Q9: Find the year with the highest number of movies release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b="1" dirty="0">
              <a:solidFill>
                <a:schemeClr val="tx1"/>
              </a:solidFill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1- Sheet already loaded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2- Dates already converted to data time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ar-EG" dirty="0">
              <a:solidFill>
                <a:schemeClr val="tx1"/>
              </a:solidFill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3- Count the movies in each year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solidFill>
                  <a:schemeClr val="accent1"/>
                </a:solidFill>
              </a:rPr>
              <a:t>movie_counts_per_year</a:t>
            </a:r>
            <a:r>
              <a:rPr lang="en-US" dirty="0">
                <a:solidFill>
                  <a:schemeClr val="accent1"/>
                </a:solidFill>
              </a:rPr>
              <a:t> = data['</a:t>
            </a:r>
            <a:r>
              <a:rPr lang="en-US" dirty="0" err="1">
                <a:solidFill>
                  <a:schemeClr val="accent1"/>
                </a:solidFill>
              </a:rPr>
              <a:t>release_year</a:t>
            </a:r>
            <a:r>
              <a:rPr lang="en-US" dirty="0">
                <a:solidFill>
                  <a:schemeClr val="accent1"/>
                </a:solidFill>
              </a:rPr>
              <a:t>'].</a:t>
            </a:r>
            <a:r>
              <a:rPr lang="en-US" dirty="0" err="1">
                <a:solidFill>
                  <a:schemeClr val="accent1"/>
                </a:solidFill>
              </a:rPr>
              <a:t>value_counts</a:t>
            </a:r>
            <a:r>
              <a:rPr lang="en-US" dirty="0">
                <a:solidFill>
                  <a:schemeClr val="accent1"/>
                </a:solidFill>
              </a:rPr>
              <a:t>()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4- Get the year with the most movies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solidFill>
                  <a:schemeClr val="accent1"/>
                </a:solidFill>
              </a:rPr>
              <a:t>top_year</a:t>
            </a:r>
            <a:r>
              <a:rPr lang="en-US" dirty="0">
                <a:solidFill>
                  <a:schemeClr val="accent1"/>
                </a:solidFill>
              </a:rPr>
              <a:t> = int(</a:t>
            </a:r>
            <a:r>
              <a:rPr lang="en-US" dirty="0" err="1">
                <a:solidFill>
                  <a:schemeClr val="accent1"/>
                </a:solidFill>
              </a:rPr>
              <a:t>movie_counts_per_year.idxmax</a:t>
            </a:r>
            <a:r>
              <a:rPr lang="en-US" dirty="0">
                <a:solidFill>
                  <a:schemeClr val="accent1"/>
                </a:solidFill>
              </a:rPr>
              <a:t>())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solidFill>
                  <a:schemeClr val="accent1"/>
                </a:solidFill>
              </a:rPr>
              <a:t>top_count</a:t>
            </a:r>
            <a:r>
              <a:rPr lang="en-US" dirty="0">
                <a:solidFill>
                  <a:schemeClr val="accent1"/>
                </a:solidFill>
              </a:rPr>
              <a:t> = </a:t>
            </a:r>
            <a:r>
              <a:rPr lang="en-US" dirty="0" err="1">
                <a:solidFill>
                  <a:schemeClr val="accent1"/>
                </a:solidFill>
              </a:rPr>
              <a:t>movie_counts_per_year.max</a:t>
            </a:r>
            <a:r>
              <a:rPr lang="en-US" dirty="0">
                <a:solidFill>
                  <a:schemeClr val="accent1"/>
                </a:solidFill>
              </a:rPr>
              <a:t>()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5- Show result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6- Show the chart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9940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374F9B-A53C-60FA-FE96-67018FB1B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27" y="360127"/>
            <a:ext cx="11275145" cy="569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77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B2BEA2C1-2D89-D6BA-7B07-183E31146304}"/>
              </a:ext>
            </a:extLst>
          </p:cNvPr>
          <p:cNvSpPr/>
          <p:nvPr/>
        </p:nvSpPr>
        <p:spPr>
          <a:xfrm>
            <a:off x="221672" y="193963"/>
            <a:ext cx="11767128" cy="5929745"/>
          </a:xfrm>
          <a:prstGeom prst="round2DiagRect">
            <a:avLst/>
          </a:prstGeom>
          <a:solidFill>
            <a:schemeClr val="bg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Q10 : Find the top 2 countries with the highest production movies number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1- We need to import counter to be able to count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from collections import Counter</a:t>
            </a:r>
          </a:p>
          <a:p>
            <a:pPr lvl="1"/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2- instead of having Jason string data we will convert it to </a:t>
            </a:r>
            <a:r>
              <a:rPr lang="en-US" dirty="0" err="1">
                <a:solidFill>
                  <a:schemeClr val="tx1"/>
                </a:solidFill>
              </a:rPr>
              <a:t>Dicationary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df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['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production_countries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'] =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df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['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production_countries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'].apply(lambda x: eval(x) if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isinstance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(x, str) else [])</a:t>
            </a:r>
          </a:p>
          <a:p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2- Get the country name from  each list inside the </a:t>
            </a:r>
            <a:r>
              <a:rPr lang="en-US" dirty="0" err="1">
                <a:solidFill>
                  <a:schemeClr val="tx1"/>
                </a:solidFill>
              </a:rPr>
              <a:t>Production_countries</a:t>
            </a:r>
            <a:endParaRPr lang="en-US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df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['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country_names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'] =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df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['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production_countries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'].apply(lambda x: [d['name'] for d in x if 'name' in d])</a:t>
            </a:r>
          </a:p>
          <a:p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3- Check all the counties list that we have and check count the duplication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1"/>
                </a:solidFill>
              </a:rPr>
              <a:t>country_counter</a:t>
            </a:r>
            <a:r>
              <a:rPr lang="en-US" dirty="0">
                <a:solidFill>
                  <a:schemeClr val="accent1"/>
                </a:solidFill>
              </a:rPr>
              <a:t> = Counter()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     for </a:t>
            </a:r>
            <a:r>
              <a:rPr lang="en-US" dirty="0" err="1">
                <a:solidFill>
                  <a:schemeClr val="accent1"/>
                </a:solidFill>
              </a:rPr>
              <a:t>country_list</a:t>
            </a:r>
            <a:r>
              <a:rPr lang="en-US" dirty="0">
                <a:solidFill>
                  <a:schemeClr val="accent1"/>
                </a:solidFill>
              </a:rPr>
              <a:t> in </a:t>
            </a:r>
            <a:r>
              <a:rPr lang="en-US" dirty="0" err="1">
                <a:solidFill>
                  <a:schemeClr val="accent1"/>
                </a:solidFill>
              </a:rPr>
              <a:t>df</a:t>
            </a:r>
            <a:r>
              <a:rPr lang="en-US" dirty="0">
                <a:solidFill>
                  <a:schemeClr val="accent1"/>
                </a:solidFill>
              </a:rPr>
              <a:t>['</a:t>
            </a:r>
            <a:r>
              <a:rPr lang="en-US" dirty="0" err="1">
                <a:solidFill>
                  <a:schemeClr val="accent1"/>
                </a:solidFill>
              </a:rPr>
              <a:t>country_names</a:t>
            </a:r>
            <a:r>
              <a:rPr lang="en-US" dirty="0">
                <a:solidFill>
                  <a:schemeClr val="accent1"/>
                </a:solidFill>
              </a:rPr>
              <a:t>’]: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           </a:t>
            </a:r>
            <a:r>
              <a:rPr lang="en-US" dirty="0" err="1">
                <a:solidFill>
                  <a:schemeClr val="accent1"/>
                </a:solidFill>
              </a:rPr>
              <a:t>country_counter.update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 err="1">
                <a:solidFill>
                  <a:schemeClr val="accent1"/>
                </a:solidFill>
              </a:rPr>
              <a:t>country_list</a:t>
            </a:r>
            <a:r>
              <a:rPr lang="en-US" dirty="0">
                <a:solidFill>
                  <a:schemeClr val="accent1"/>
                </a:solidFill>
              </a:rPr>
              <a:t>)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4- Print the most 2 courtiers with the most production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for country, count in </a:t>
            </a:r>
            <a:r>
              <a:rPr lang="en-US" dirty="0" err="1">
                <a:solidFill>
                  <a:schemeClr val="accent1"/>
                </a:solidFill>
              </a:rPr>
              <a:t>country_counter.most_common</a:t>
            </a:r>
            <a:r>
              <a:rPr lang="en-US" dirty="0">
                <a:solidFill>
                  <a:schemeClr val="accent1"/>
                </a:solidFill>
              </a:rPr>
              <a:t>(2):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           print(f"{country}: {count} movies")</a:t>
            </a:r>
          </a:p>
        </p:txBody>
      </p:sp>
    </p:spTree>
    <p:extLst>
      <p:ext uri="{BB962C8B-B14F-4D97-AF65-F5344CB8AC3E}">
        <p14:creationId xmlns:p14="http://schemas.microsoft.com/office/powerpoint/2010/main" val="2608678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05EEB2-BE9F-FE9F-92E2-1AB6B235E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838" y="139307"/>
            <a:ext cx="9508323" cy="588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02511-1769-7464-61E5-DC87BDDCD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rgbClr val="002060"/>
                </a:solidFill>
                <a:latin typeface="Comic Sans MS" panose="030F0702030302020204" pitchFamily="66" charset="0"/>
              </a:rPr>
              <a:t>5000 Movies Project</a:t>
            </a:r>
          </a:p>
        </p:txBody>
      </p:sp>
    </p:spTree>
    <p:extLst>
      <p:ext uri="{BB962C8B-B14F-4D97-AF65-F5344CB8AC3E}">
        <p14:creationId xmlns:p14="http://schemas.microsoft.com/office/powerpoint/2010/main" val="899887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B2BEA2C1-2D89-D6BA-7B07-183E31146304}"/>
              </a:ext>
            </a:extLst>
          </p:cNvPr>
          <p:cNvSpPr/>
          <p:nvPr/>
        </p:nvSpPr>
        <p:spPr>
          <a:xfrm>
            <a:off x="212436" y="162065"/>
            <a:ext cx="11767128" cy="5573717"/>
          </a:xfrm>
          <a:prstGeom prst="round2DiagRect">
            <a:avLst/>
          </a:prstGeom>
          <a:solidFill>
            <a:schemeClr val="bg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# Q11: Find the top 1 company with the highest production movies number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1- Convert production column to dictionary </a:t>
            </a:r>
          </a:p>
          <a:p>
            <a:r>
              <a:rPr lang="en-US" dirty="0">
                <a:solidFill>
                  <a:schemeClr val="accent1"/>
                </a:solidFill>
              </a:rPr>
              <a:t>data['</a:t>
            </a:r>
            <a:r>
              <a:rPr lang="en-US" dirty="0" err="1">
                <a:solidFill>
                  <a:schemeClr val="accent1"/>
                </a:solidFill>
              </a:rPr>
              <a:t>production_companies</a:t>
            </a:r>
            <a:r>
              <a:rPr lang="en-US" dirty="0">
                <a:solidFill>
                  <a:schemeClr val="accent1"/>
                </a:solidFill>
              </a:rPr>
              <a:t>'] = data['</a:t>
            </a:r>
            <a:r>
              <a:rPr lang="en-US" dirty="0" err="1">
                <a:solidFill>
                  <a:schemeClr val="accent1"/>
                </a:solidFill>
              </a:rPr>
              <a:t>production_companies</a:t>
            </a:r>
            <a:r>
              <a:rPr lang="en-US" dirty="0">
                <a:solidFill>
                  <a:schemeClr val="accent1"/>
                </a:solidFill>
              </a:rPr>
              <a:t>'].apply(lambda x: eval(x) if </a:t>
            </a:r>
            <a:r>
              <a:rPr lang="en-US" dirty="0" err="1">
                <a:solidFill>
                  <a:schemeClr val="accent1"/>
                </a:solidFill>
              </a:rPr>
              <a:t>isinstance</a:t>
            </a:r>
            <a:r>
              <a:rPr lang="en-US" dirty="0">
                <a:solidFill>
                  <a:schemeClr val="accent1"/>
                </a:solidFill>
              </a:rPr>
              <a:t>(x, str) else [])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2- Get company name from each row </a:t>
            </a:r>
          </a:p>
          <a:p>
            <a:r>
              <a:rPr lang="en-US" dirty="0">
                <a:solidFill>
                  <a:schemeClr val="accent1"/>
                </a:solidFill>
              </a:rPr>
              <a:t>data['</a:t>
            </a:r>
            <a:r>
              <a:rPr lang="en-US" dirty="0" err="1">
                <a:solidFill>
                  <a:schemeClr val="accent1"/>
                </a:solidFill>
              </a:rPr>
              <a:t>company_names</a:t>
            </a:r>
            <a:r>
              <a:rPr lang="en-US" dirty="0">
                <a:solidFill>
                  <a:schemeClr val="accent1"/>
                </a:solidFill>
              </a:rPr>
              <a:t>'] = data['</a:t>
            </a:r>
            <a:r>
              <a:rPr lang="en-US" dirty="0" err="1">
                <a:solidFill>
                  <a:schemeClr val="accent1"/>
                </a:solidFill>
              </a:rPr>
              <a:t>production_companies</a:t>
            </a:r>
            <a:r>
              <a:rPr lang="en-US" dirty="0">
                <a:solidFill>
                  <a:schemeClr val="accent1"/>
                </a:solidFill>
              </a:rPr>
              <a:t>'].apply(lambda x: [d['name'] for d in x if 'name' in d])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3- Count the movies for each company </a:t>
            </a:r>
          </a:p>
          <a:p>
            <a:r>
              <a:rPr lang="en-US" dirty="0" err="1">
                <a:solidFill>
                  <a:schemeClr val="accent1"/>
                </a:solidFill>
              </a:rPr>
              <a:t>company_counter</a:t>
            </a:r>
            <a:r>
              <a:rPr lang="en-US" dirty="0">
                <a:solidFill>
                  <a:schemeClr val="accent1"/>
                </a:solidFill>
              </a:rPr>
              <a:t> = Counter()</a:t>
            </a:r>
          </a:p>
          <a:p>
            <a:r>
              <a:rPr lang="en-US" dirty="0">
                <a:solidFill>
                  <a:schemeClr val="accent1"/>
                </a:solidFill>
              </a:rPr>
              <a:t>for </a:t>
            </a:r>
            <a:r>
              <a:rPr lang="en-US" dirty="0" err="1">
                <a:solidFill>
                  <a:schemeClr val="accent1"/>
                </a:solidFill>
              </a:rPr>
              <a:t>company_list</a:t>
            </a:r>
            <a:r>
              <a:rPr lang="en-US" dirty="0">
                <a:solidFill>
                  <a:schemeClr val="accent1"/>
                </a:solidFill>
              </a:rPr>
              <a:t> in data['</a:t>
            </a:r>
            <a:r>
              <a:rPr lang="en-US" dirty="0" err="1">
                <a:solidFill>
                  <a:schemeClr val="accent1"/>
                </a:solidFill>
              </a:rPr>
              <a:t>company_names</a:t>
            </a:r>
            <a:r>
              <a:rPr lang="en-US" dirty="0">
                <a:solidFill>
                  <a:schemeClr val="accent1"/>
                </a:solidFill>
              </a:rPr>
              <a:t>']:    </a:t>
            </a:r>
          </a:p>
          <a:p>
            <a:r>
              <a:rPr lang="en-US" dirty="0">
                <a:solidFill>
                  <a:schemeClr val="accent1"/>
                </a:solidFill>
              </a:rPr>
              <a:t>      </a:t>
            </a:r>
            <a:r>
              <a:rPr lang="en-US" dirty="0" err="1">
                <a:solidFill>
                  <a:schemeClr val="accent1"/>
                </a:solidFill>
              </a:rPr>
              <a:t>company_counter.update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 err="1">
                <a:solidFill>
                  <a:schemeClr val="accent1"/>
                </a:solidFill>
              </a:rPr>
              <a:t>company_list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4- get the first company </a:t>
            </a:r>
          </a:p>
          <a:p>
            <a:r>
              <a:rPr lang="en-US" dirty="0">
                <a:solidFill>
                  <a:schemeClr val="accent1"/>
                </a:solidFill>
              </a:rPr>
              <a:t>top_1 = </a:t>
            </a:r>
            <a:r>
              <a:rPr lang="en-US" dirty="0" err="1">
                <a:solidFill>
                  <a:schemeClr val="accent1"/>
                </a:solidFill>
              </a:rPr>
              <a:t>company_counter.most_common</a:t>
            </a:r>
            <a:r>
              <a:rPr lang="en-US" dirty="0">
                <a:solidFill>
                  <a:schemeClr val="accent1"/>
                </a:solidFill>
              </a:rPr>
              <a:t>(1)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5- print result </a:t>
            </a:r>
          </a:p>
          <a:p>
            <a:r>
              <a:rPr lang="en-US" dirty="0">
                <a:solidFill>
                  <a:schemeClr val="accent1"/>
                </a:solidFill>
              </a:rPr>
              <a:t>print("Top production company by number of movies:")</a:t>
            </a:r>
          </a:p>
          <a:p>
            <a:r>
              <a:rPr lang="en-US" dirty="0">
                <a:solidFill>
                  <a:schemeClr val="accent1"/>
                </a:solidFill>
              </a:rPr>
              <a:t>for name, count in top_1:    </a:t>
            </a:r>
          </a:p>
          <a:p>
            <a:r>
              <a:rPr lang="en-US" dirty="0">
                <a:solidFill>
                  <a:schemeClr val="accent1"/>
                </a:solidFill>
              </a:rPr>
              <a:t>      print(f"{name}: {count} movies")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CC69ED-DB6F-DF55-7B55-0A6456311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36" y="5915306"/>
            <a:ext cx="4876266" cy="66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45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B2BEA2C1-2D89-D6BA-7B07-183E31146304}"/>
              </a:ext>
            </a:extLst>
          </p:cNvPr>
          <p:cNvSpPr/>
          <p:nvPr/>
        </p:nvSpPr>
        <p:spPr>
          <a:xfrm>
            <a:off x="212436" y="162065"/>
            <a:ext cx="11767128" cy="5929745"/>
          </a:xfrm>
          <a:prstGeom prst="round2DiagRect">
            <a:avLst/>
          </a:prstGeom>
          <a:solidFill>
            <a:schemeClr val="bg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# Q12: Is there any relation between the runtime and average vote value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import pandas as pd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import </a:t>
            </a:r>
            <a:r>
              <a:rPr lang="en-US" dirty="0" err="1">
                <a:solidFill>
                  <a:schemeClr val="tx1"/>
                </a:solidFill>
              </a:rPr>
              <a:t>matplotlib.pyplot</a:t>
            </a:r>
            <a:r>
              <a:rPr lang="en-US" dirty="0">
                <a:solidFill>
                  <a:schemeClr val="tx1"/>
                </a:solidFill>
              </a:rPr>
              <a:t> as </a:t>
            </a:r>
            <a:r>
              <a:rPr lang="en-US" dirty="0" err="1">
                <a:solidFill>
                  <a:schemeClr val="tx1"/>
                </a:solidFill>
              </a:rPr>
              <a:t>plt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Load the dataset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Convert columns to numeric 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Drop rows with missing values in the relevant columns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Calculate the correlation between runtime and average vote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Create a scatter plot to visualize the relationship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209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6795F4-FE60-7806-957D-A9FF03FA3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96" y="275242"/>
            <a:ext cx="11119921" cy="583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924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B2BEA2C1-2D89-D6BA-7B07-183E31146304}"/>
              </a:ext>
            </a:extLst>
          </p:cNvPr>
          <p:cNvSpPr/>
          <p:nvPr/>
        </p:nvSpPr>
        <p:spPr>
          <a:xfrm>
            <a:off x="212436" y="162066"/>
            <a:ext cx="11767128" cy="3966590"/>
          </a:xfrm>
          <a:prstGeom prst="round2DiagRect">
            <a:avLst/>
          </a:prstGeom>
          <a:solidFill>
            <a:schemeClr val="bg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Q13: Find the top 5 movies with the highest rate, ?? and find if there anything common between them ??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1- Pandas imported </a:t>
            </a:r>
          </a:p>
          <a:p>
            <a:r>
              <a:rPr lang="en-US" dirty="0">
                <a:solidFill>
                  <a:schemeClr val="tx1"/>
                </a:solidFill>
              </a:rPr>
              <a:t>2- </a:t>
            </a:r>
            <a:r>
              <a:rPr lang="en-US" dirty="0" err="1">
                <a:solidFill>
                  <a:schemeClr val="tx1"/>
                </a:solidFill>
              </a:rPr>
              <a:t>ast</a:t>
            </a:r>
            <a:r>
              <a:rPr lang="en-US" dirty="0">
                <a:solidFill>
                  <a:schemeClr val="tx1"/>
                </a:solidFill>
              </a:rPr>
              <a:t> imported </a:t>
            </a:r>
          </a:p>
          <a:p>
            <a:r>
              <a:rPr lang="en-US" dirty="0">
                <a:solidFill>
                  <a:schemeClr val="tx1"/>
                </a:solidFill>
              </a:rPr>
              <a:t>3- Counter imported from collection </a:t>
            </a:r>
          </a:p>
          <a:p>
            <a:r>
              <a:rPr lang="en-US" dirty="0">
                <a:solidFill>
                  <a:schemeClr val="tx1"/>
                </a:solidFill>
              </a:rPr>
              <a:t>4- Genres already converted in Q7 </a:t>
            </a:r>
          </a:p>
          <a:p>
            <a:r>
              <a:rPr lang="en-US" dirty="0">
                <a:solidFill>
                  <a:schemeClr val="tx1"/>
                </a:solidFill>
              </a:rPr>
              <a:t>5- production companies column already converted to python in Q 11</a:t>
            </a:r>
          </a:p>
          <a:p>
            <a:r>
              <a:rPr lang="en-US" dirty="0">
                <a:solidFill>
                  <a:schemeClr val="tx1"/>
                </a:solidFill>
              </a:rPr>
              <a:t>6- Company names already extracted in Q 11 </a:t>
            </a:r>
          </a:p>
          <a:p>
            <a:r>
              <a:rPr lang="en-US" dirty="0">
                <a:solidFill>
                  <a:schemeClr val="tx1"/>
                </a:solidFill>
              </a:rPr>
              <a:t>7- Sort by </a:t>
            </a:r>
            <a:r>
              <a:rPr lang="en-US" dirty="0" err="1">
                <a:solidFill>
                  <a:schemeClr val="tx1"/>
                </a:solidFill>
              </a:rPr>
              <a:t>vote_average</a:t>
            </a:r>
            <a:r>
              <a:rPr lang="en-US" dirty="0">
                <a:solidFill>
                  <a:schemeClr val="tx1"/>
                </a:solidFill>
              </a:rPr>
              <a:t> in descending order and select the top 5</a:t>
            </a:r>
          </a:p>
          <a:p>
            <a:r>
              <a:rPr lang="en-US" dirty="0">
                <a:solidFill>
                  <a:schemeClr val="accent1"/>
                </a:solidFill>
              </a:rPr>
              <a:t>top_5_rated_movies = </a:t>
            </a:r>
            <a:r>
              <a:rPr lang="en-US" dirty="0" err="1">
                <a:solidFill>
                  <a:schemeClr val="accent1"/>
                </a:solidFill>
              </a:rPr>
              <a:t>data.sort_values</a:t>
            </a:r>
            <a:r>
              <a:rPr lang="en-US" dirty="0">
                <a:solidFill>
                  <a:schemeClr val="accent1"/>
                </a:solidFill>
              </a:rPr>
              <a:t>(by='</a:t>
            </a:r>
            <a:r>
              <a:rPr lang="en-US" dirty="0" err="1">
                <a:solidFill>
                  <a:schemeClr val="accent1"/>
                </a:solidFill>
              </a:rPr>
              <a:t>vote_average</a:t>
            </a:r>
            <a:r>
              <a:rPr lang="en-US" dirty="0">
                <a:solidFill>
                  <a:schemeClr val="accent1"/>
                </a:solidFill>
              </a:rPr>
              <a:t>', ascending=False)[['title', '</a:t>
            </a:r>
            <a:r>
              <a:rPr lang="en-US" dirty="0" err="1">
                <a:solidFill>
                  <a:schemeClr val="accent1"/>
                </a:solidFill>
              </a:rPr>
              <a:t>vote_average</a:t>
            </a:r>
            <a:r>
              <a:rPr lang="en-US" dirty="0">
                <a:solidFill>
                  <a:schemeClr val="accent1"/>
                </a:solidFill>
              </a:rPr>
              <a:t>', '</a:t>
            </a:r>
            <a:r>
              <a:rPr lang="en-US" dirty="0" err="1">
                <a:solidFill>
                  <a:schemeClr val="accent1"/>
                </a:solidFill>
              </a:rPr>
              <a:t>vote_count</a:t>
            </a:r>
            <a:r>
              <a:rPr lang="en-US" dirty="0">
                <a:solidFill>
                  <a:schemeClr val="accent1"/>
                </a:solidFill>
              </a:rPr>
              <a:t>']].head(5).</a:t>
            </a:r>
            <a:r>
              <a:rPr lang="en-US" dirty="0" err="1">
                <a:solidFill>
                  <a:schemeClr val="accent1"/>
                </a:solidFill>
              </a:rPr>
              <a:t>reset_index</a:t>
            </a:r>
            <a:r>
              <a:rPr lang="en-US" dirty="0">
                <a:solidFill>
                  <a:schemeClr val="accent1"/>
                </a:solidFill>
              </a:rPr>
              <a:t>(drop=True)  </a:t>
            </a:r>
            <a:r>
              <a:rPr lang="en-US" dirty="0">
                <a:solidFill>
                  <a:schemeClr val="tx1"/>
                </a:solidFill>
              </a:rPr>
              <a:t>#to remove the original file index from the results  </a:t>
            </a:r>
          </a:p>
          <a:p>
            <a:r>
              <a:rPr lang="en-US" dirty="0">
                <a:solidFill>
                  <a:schemeClr val="tx1"/>
                </a:solidFill>
              </a:rPr>
              <a:t>8- Print result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3A2306-7DD9-3967-76E3-D1AF2CA56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36" y="4370225"/>
            <a:ext cx="6405141" cy="165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87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B2BEA2C1-2D89-D6BA-7B07-183E31146304}"/>
              </a:ext>
            </a:extLst>
          </p:cNvPr>
          <p:cNvSpPr/>
          <p:nvPr/>
        </p:nvSpPr>
        <p:spPr>
          <a:xfrm>
            <a:off x="212436" y="130168"/>
            <a:ext cx="11767128" cy="3818378"/>
          </a:xfrm>
          <a:prstGeom prst="round2DiagRect">
            <a:avLst/>
          </a:prstGeom>
          <a:solidFill>
            <a:schemeClr val="bg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# Q14: Find the most unsuccessful movie along time in terms of revenue – budget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1- File already loaded </a:t>
            </a:r>
          </a:p>
          <a:p>
            <a:r>
              <a:rPr lang="en-US" dirty="0">
                <a:solidFill>
                  <a:schemeClr val="tx1"/>
                </a:solidFill>
              </a:rPr>
              <a:t>2- Pandas already imported </a:t>
            </a:r>
          </a:p>
          <a:p>
            <a:r>
              <a:rPr lang="en-US" dirty="0">
                <a:solidFill>
                  <a:schemeClr val="tx1"/>
                </a:solidFill>
              </a:rPr>
              <a:t>3- Make sure budget and revenue are numbers </a:t>
            </a:r>
          </a:p>
          <a:p>
            <a:r>
              <a:rPr lang="en-US" dirty="0">
                <a:solidFill>
                  <a:schemeClr val="tx1"/>
                </a:solidFill>
              </a:rPr>
              <a:t>4- calculate profit </a:t>
            </a:r>
          </a:p>
          <a:p>
            <a:r>
              <a:rPr lang="en-US" dirty="0">
                <a:solidFill>
                  <a:schemeClr val="tx1"/>
                </a:solidFill>
              </a:rPr>
              <a:t>5- get the movie with the lowest profit</a:t>
            </a:r>
          </a:p>
          <a:p>
            <a:r>
              <a:rPr lang="en-US" dirty="0">
                <a:solidFill>
                  <a:schemeClr val="tx1"/>
                </a:solidFill>
              </a:rPr>
              <a:t>6- Print result 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67E012-5932-54C0-5BE3-8C2DD886B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36" y="4183489"/>
            <a:ext cx="4540575" cy="96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41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B2BEA2C1-2D89-D6BA-7B07-183E31146304}"/>
              </a:ext>
            </a:extLst>
          </p:cNvPr>
          <p:cNvSpPr/>
          <p:nvPr/>
        </p:nvSpPr>
        <p:spPr>
          <a:xfrm>
            <a:off x="212436" y="172698"/>
            <a:ext cx="11767128" cy="3401775"/>
          </a:xfrm>
          <a:prstGeom prst="round2DiagRect">
            <a:avLst/>
          </a:prstGeom>
          <a:solidFill>
            <a:schemeClr val="bg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# Q 15: Rearrange the </a:t>
            </a:r>
            <a:r>
              <a:rPr lang="en-US" b="1" dirty="0" err="1">
                <a:solidFill>
                  <a:schemeClr val="tx1"/>
                </a:solidFill>
              </a:rPr>
              <a:t>dataframe</a:t>
            </a:r>
            <a:r>
              <a:rPr lang="en-US" b="1" dirty="0">
                <a:solidFill>
                  <a:schemeClr val="tx1"/>
                </a:solidFill>
              </a:rPr>
              <a:t> based on vote average column values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1- File already loaded </a:t>
            </a:r>
          </a:p>
          <a:p>
            <a:r>
              <a:rPr lang="en-US" dirty="0">
                <a:solidFill>
                  <a:schemeClr val="tx1"/>
                </a:solidFill>
              </a:rPr>
              <a:t>2- Pandas already imported </a:t>
            </a:r>
          </a:p>
          <a:p>
            <a:r>
              <a:rPr lang="en-US" dirty="0">
                <a:solidFill>
                  <a:schemeClr val="tx1"/>
                </a:solidFill>
              </a:rPr>
              <a:t>3- Make sure vote average are numbers </a:t>
            </a:r>
          </a:p>
          <a:p>
            <a:r>
              <a:rPr lang="en-US" dirty="0">
                <a:solidFill>
                  <a:schemeClr val="tx1"/>
                </a:solidFill>
              </a:rPr>
              <a:t>4- Sort the </a:t>
            </a:r>
            <a:r>
              <a:rPr lang="en-US" dirty="0" err="1">
                <a:solidFill>
                  <a:schemeClr val="tx1"/>
                </a:solidFill>
              </a:rPr>
              <a:t>DataFrame</a:t>
            </a:r>
            <a:r>
              <a:rPr lang="en-US" dirty="0">
                <a:solidFill>
                  <a:schemeClr val="tx1"/>
                </a:solidFill>
              </a:rPr>
              <a:t> by </a:t>
            </a:r>
            <a:r>
              <a:rPr lang="en-US" dirty="0" err="1">
                <a:solidFill>
                  <a:schemeClr val="tx1"/>
                </a:solidFill>
              </a:rPr>
              <a:t>vote_average</a:t>
            </a:r>
            <a:r>
              <a:rPr lang="en-US" dirty="0">
                <a:solidFill>
                  <a:schemeClr val="tx1"/>
                </a:solidFill>
              </a:rPr>
              <a:t> in descending order</a:t>
            </a:r>
          </a:p>
          <a:p>
            <a:r>
              <a:rPr lang="en-US" dirty="0">
                <a:solidFill>
                  <a:schemeClr val="tx1"/>
                </a:solidFill>
              </a:rPr>
              <a:t>5- Reset index </a:t>
            </a:r>
          </a:p>
          <a:p>
            <a:r>
              <a:rPr lang="en-US" dirty="0">
                <a:solidFill>
                  <a:schemeClr val="tx1"/>
                </a:solidFill>
              </a:rPr>
              <a:t>6- Print Result </a:t>
            </a:r>
          </a:p>
          <a:p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C29952-BA71-196D-650F-3283B511E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36" y="3710690"/>
            <a:ext cx="5013724" cy="181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727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B2BEA2C1-2D89-D6BA-7B07-183E31146304}"/>
              </a:ext>
            </a:extLst>
          </p:cNvPr>
          <p:cNvSpPr/>
          <p:nvPr/>
        </p:nvSpPr>
        <p:spPr>
          <a:xfrm>
            <a:off x="212436" y="162065"/>
            <a:ext cx="11767128" cy="3440117"/>
          </a:xfrm>
          <a:prstGeom prst="round2DiagRect">
            <a:avLst/>
          </a:prstGeom>
          <a:solidFill>
            <a:schemeClr val="bg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# Q16: Rearrange the </a:t>
            </a:r>
            <a:r>
              <a:rPr lang="en-US" b="1" dirty="0" err="1">
                <a:solidFill>
                  <a:schemeClr val="tx1"/>
                </a:solidFill>
              </a:rPr>
              <a:t>dataframe</a:t>
            </a:r>
            <a:r>
              <a:rPr lang="en-US" b="1" dirty="0">
                <a:solidFill>
                  <a:schemeClr val="tx1"/>
                </a:solidFill>
              </a:rPr>
              <a:t> based on runtime column values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1- Pandas imported </a:t>
            </a:r>
          </a:p>
          <a:p>
            <a:r>
              <a:rPr lang="en-US" dirty="0">
                <a:solidFill>
                  <a:schemeClr val="tx1"/>
                </a:solidFill>
              </a:rPr>
              <a:t>2- file uploaded </a:t>
            </a:r>
          </a:p>
          <a:p>
            <a:r>
              <a:rPr lang="en-US" dirty="0">
                <a:solidFill>
                  <a:schemeClr val="tx1"/>
                </a:solidFill>
              </a:rPr>
              <a:t>3- convert runtime to numbers </a:t>
            </a:r>
          </a:p>
          <a:p>
            <a:r>
              <a:rPr lang="en-US" dirty="0">
                <a:solidFill>
                  <a:schemeClr val="tx1"/>
                </a:solidFill>
              </a:rPr>
              <a:t>4- sort by runtime and must be &gt; 0</a:t>
            </a:r>
          </a:p>
          <a:p>
            <a:r>
              <a:rPr lang="en-US" dirty="0">
                <a:solidFill>
                  <a:schemeClr val="tx1"/>
                </a:solidFill>
              </a:rPr>
              <a:t>5- show results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5194AC-4EFC-646F-C33D-CC98D6986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36" y="3771305"/>
            <a:ext cx="6648821" cy="156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095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B2BEA2C1-2D89-D6BA-7B07-183E31146304}"/>
              </a:ext>
            </a:extLst>
          </p:cNvPr>
          <p:cNvSpPr/>
          <p:nvPr/>
        </p:nvSpPr>
        <p:spPr>
          <a:xfrm>
            <a:off x="212436" y="162066"/>
            <a:ext cx="11767128" cy="4077426"/>
          </a:xfrm>
          <a:prstGeom prst="round2DiagRect">
            <a:avLst/>
          </a:prstGeom>
          <a:solidFill>
            <a:schemeClr val="bg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#Q17: Find the top 5 successful years for the USA cinema based on the total income </a:t>
            </a:r>
            <a:r>
              <a:rPr lang="en-US" b="1" dirty="0" err="1">
                <a:solidFill>
                  <a:schemeClr val="tx1"/>
                </a:solidFill>
              </a:rPr>
              <a:t>devided</a:t>
            </a:r>
            <a:r>
              <a:rPr lang="en-US" b="1" dirty="0">
                <a:solidFill>
                  <a:schemeClr val="tx1"/>
                </a:solidFill>
              </a:rPr>
              <a:t> by number of movies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import pandas as pd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import </a:t>
            </a:r>
            <a:r>
              <a:rPr lang="en-US" dirty="0" err="1">
                <a:solidFill>
                  <a:schemeClr val="tx1"/>
                </a:solidFill>
              </a:rPr>
              <a:t>ast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Load the dataset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Convert </a:t>
            </a:r>
            <a:r>
              <a:rPr lang="en-US" dirty="0" err="1">
                <a:solidFill>
                  <a:schemeClr val="tx1"/>
                </a:solidFill>
              </a:rPr>
              <a:t>release_date</a:t>
            </a:r>
            <a:r>
              <a:rPr lang="en-US" dirty="0">
                <a:solidFill>
                  <a:schemeClr val="tx1"/>
                </a:solidFill>
              </a:rPr>
              <a:t> to datetime and extract year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Safely convert '</a:t>
            </a:r>
            <a:r>
              <a:rPr lang="en-US" dirty="0" err="1">
                <a:solidFill>
                  <a:schemeClr val="tx1"/>
                </a:solidFill>
              </a:rPr>
              <a:t>production_countries</a:t>
            </a:r>
            <a:r>
              <a:rPr lang="en-US" dirty="0">
                <a:solidFill>
                  <a:schemeClr val="tx1"/>
                </a:solidFill>
              </a:rPr>
              <a:t>' column from string to list of </a:t>
            </a:r>
            <a:r>
              <a:rPr lang="en-US" dirty="0" err="1">
                <a:solidFill>
                  <a:schemeClr val="tx1"/>
                </a:solidFill>
              </a:rPr>
              <a:t>dicts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Identify USA-produced movies using country code 'US’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Filter for USA movies with valid revenue and valid release year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Group by release year and calculate average revenue per movie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Sort to get the top 5 most successful years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Display the result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5CC15B-6ADC-31B7-C9C0-11E9F0D10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65" y="4435448"/>
            <a:ext cx="6567455" cy="153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356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B2BEA2C1-2D89-D6BA-7B07-183E31146304}"/>
              </a:ext>
            </a:extLst>
          </p:cNvPr>
          <p:cNvSpPr/>
          <p:nvPr/>
        </p:nvSpPr>
        <p:spPr>
          <a:xfrm>
            <a:off x="212436" y="162066"/>
            <a:ext cx="11767128" cy="3925026"/>
          </a:xfrm>
          <a:prstGeom prst="round2DiagRect">
            <a:avLst/>
          </a:prstGeom>
          <a:solidFill>
            <a:schemeClr val="bg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#Q18: Find the most </a:t>
            </a:r>
            <a:r>
              <a:rPr lang="en-US" b="1" dirty="0" err="1">
                <a:solidFill>
                  <a:schemeClr val="tx1"/>
                </a:solidFill>
              </a:rPr>
              <a:t>succesfull</a:t>
            </a:r>
            <a:r>
              <a:rPr lang="en-US" b="1" dirty="0">
                <a:solidFill>
                  <a:schemeClr val="tx1"/>
                </a:solidFill>
              </a:rPr>
              <a:t> movie in [USA, UK]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import pandas as pd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import </a:t>
            </a:r>
            <a:r>
              <a:rPr lang="en-US" dirty="0" err="1">
                <a:solidFill>
                  <a:schemeClr val="tx1"/>
                </a:solidFill>
              </a:rPr>
              <a:t>ast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Load the dataset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Safely convert '</a:t>
            </a:r>
            <a:r>
              <a:rPr lang="en-US" dirty="0" err="1">
                <a:solidFill>
                  <a:schemeClr val="tx1"/>
                </a:solidFill>
              </a:rPr>
              <a:t>production_countries</a:t>
            </a:r>
            <a:r>
              <a:rPr lang="en-US" dirty="0">
                <a:solidFill>
                  <a:schemeClr val="tx1"/>
                </a:solidFill>
              </a:rPr>
              <a:t>' from string to list of dictionaries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Define a function to check if movie was produced in USA or UK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Filter movies produced in USA or UK with valid revenue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Get the movie with the highest revenue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Display the result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100222-8630-6EF4-26B5-627C7A08B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16" y="4149703"/>
            <a:ext cx="6428114" cy="129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265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B2BEA2C1-2D89-D6BA-7B07-183E31146304}"/>
              </a:ext>
            </a:extLst>
          </p:cNvPr>
          <p:cNvSpPr/>
          <p:nvPr/>
        </p:nvSpPr>
        <p:spPr>
          <a:xfrm>
            <a:off x="212436" y="162066"/>
            <a:ext cx="11767128" cy="2899789"/>
          </a:xfrm>
          <a:prstGeom prst="round2DiagRect">
            <a:avLst/>
          </a:prstGeom>
          <a:solidFill>
            <a:schemeClr val="bg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#Q19: In your opinion what is the highest variable that affects the revenue value (high coloration)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import pandas as pd</a:t>
            </a:r>
          </a:p>
          <a:p>
            <a:r>
              <a:rPr lang="en-US" dirty="0">
                <a:solidFill>
                  <a:schemeClr val="tx1"/>
                </a:solidFill>
              </a:rPr>
              <a:t>Load the dataset</a:t>
            </a:r>
          </a:p>
          <a:p>
            <a:r>
              <a:rPr lang="en-US" dirty="0">
                <a:solidFill>
                  <a:schemeClr val="tx1"/>
                </a:solidFill>
              </a:rPr>
              <a:t>Convert relevant columns to numeric</a:t>
            </a:r>
          </a:p>
          <a:p>
            <a:r>
              <a:rPr lang="en-US" dirty="0">
                <a:solidFill>
                  <a:schemeClr val="tx1"/>
                </a:solidFill>
              </a:rPr>
              <a:t>Drop rows with missing revenue</a:t>
            </a:r>
          </a:p>
          <a:p>
            <a:r>
              <a:rPr lang="en-US" dirty="0">
                <a:solidFill>
                  <a:schemeClr val="tx1"/>
                </a:solidFill>
              </a:rPr>
              <a:t>Calculate correlation of all numeric columns with revenue</a:t>
            </a:r>
          </a:p>
          <a:p>
            <a:r>
              <a:rPr lang="en-US" dirty="0">
                <a:solidFill>
                  <a:schemeClr val="tx1"/>
                </a:solidFill>
              </a:rPr>
              <a:t>Display the 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556823-AF47-B072-C970-1E87A4B50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36" y="3185936"/>
            <a:ext cx="6826410" cy="239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99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B2BEA2C1-2D89-D6BA-7B07-183E31146304}"/>
              </a:ext>
            </a:extLst>
          </p:cNvPr>
          <p:cNvSpPr/>
          <p:nvPr/>
        </p:nvSpPr>
        <p:spPr>
          <a:xfrm>
            <a:off x="221672" y="193963"/>
            <a:ext cx="11767128" cy="5929745"/>
          </a:xfrm>
          <a:prstGeom prst="round2DiagRect">
            <a:avLst/>
          </a:prstGeom>
          <a:solidFill>
            <a:schemeClr val="bg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Q1: Open Your CSV file and print the first 10 rows in a good format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1- import the file </a:t>
            </a:r>
          </a:p>
          <a:p>
            <a:r>
              <a:rPr lang="en-US" dirty="0">
                <a:solidFill>
                  <a:schemeClr val="accent1"/>
                </a:solidFill>
              </a:rPr>
              <a:t>data = </a:t>
            </a:r>
            <a:r>
              <a:rPr lang="en-US" dirty="0" err="1">
                <a:solidFill>
                  <a:schemeClr val="accent1"/>
                </a:solidFill>
              </a:rPr>
              <a:t>pd.read_csv</a:t>
            </a:r>
            <a:r>
              <a:rPr lang="en-US" dirty="0">
                <a:solidFill>
                  <a:schemeClr val="accent1"/>
                </a:solidFill>
              </a:rPr>
              <a:t>("tmdb_5000_movies.csv") </a:t>
            </a:r>
          </a:p>
          <a:p>
            <a:r>
              <a:rPr lang="en-US" dirty="0">
                <a:solidFill>
                  <a:schemeClr val="tx1"/>
                </a:solidFill>
              </a:rPr>
              <a:t>2- Print the first 10 rows </a:t>
            </a:r>
          </a:p>
          <a:p>
            <a:r>
              <a:rPr lang="en-US" dirty="0" err="1">
                <a:solidFill>
                  <a:schemeClr val="accent1"/>
                </a:solidFill>
              </a:rPr>
              <a:t>data.head</a:t>
            </a:r>
            <a:r>
              <a:rPr lang="en-US" dirty="0">
                <a:solidFill>
                  <a:schemeClr val="accent1"/>
                </a:solidFill>
              </a:rPr>
              <a:t>(10)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058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214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894E04-14E0-6CFF-CC42-5E5DA3C45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21" y="279849"/>
            <a:ext cx="11305157" cy="569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96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B2BEA2C1-2D89-D6BA-7B07-183E31146304}"/>
              </a:ext>
            </a:extLst>
          </p:cNvPr>
          <p:cNvSpPr/>
          <p:nvPr/>
        </p:nvSpPr>
        <p:spPr>
          <a:xfrm>
            <a:off x="221672" y="193963"/>
            <a:ext cx="11767128" cy="5929745"/>
          </a:xfrm>
          <a:prstGeom prst="round2DiagRect">
            <a:avLst/>
          </a:prstGeom>
          <a:solidFill>
            <a:schemeClr val="bg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7E3697F-7390-1EC9-C425-2485AC357D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802430"/>
              </p:ext>
            </p:extLst>
          </p:nvPr>
        </p:nvGraphicFramePr>
        <p:xfrm>
          <a:off x="803189" y="406696"/>
          <a:ext cx="10799806" cy="54868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46203">
                  <a:extLst>
                    <a:ext uri="{9D8B030D-6E8A-4147-A177-3AD203B41FA5}">
                      <a16:colId xmlns:a16="http://schemas.microsoft.com/office/drawing/2014/main" val="338547775"/>
                    </a:ext>
                  </a:extLst>
                </a:gridCol>
                <a:gridCol w="4874288">
                  <a:extLst>
                    <a:ext uri="{9D8B030D-6E8A-4147-A177-3AD203B41FA5}">
                      <a16:colId xmlns:a16="http://schemas.microsoft.com/office/drawing/2014/main" val="2067899510"/>
                    </a:ext>
                  </a:extLst>
                </a:gridCol>
                <a:gridCol w="3479315">
                  <a:extLst>
                    <a:ext uri="{9D8B030D-6E8A-4147-A177-3AD203B41FA5}">
                      <a16:colId xmlns:a16="http://schemas.microsoft.com/office/drawing/2014/main" val="3858304145"/>
                    </a:ext>
                  </a:extLst>
                </a:gridCol>
              </a:tblGrid>
              <a:tr h="328947">
                <a:tc>
                  <a:txBody>
                    <a:bodyPr/>
                    <a:lstStyle/>
                    <a:p>
                      <a:r>
                        <a:rPr lang="en-US" sz="1600" b="1" dirty="0"/>
                        <a:t>Step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1"/>
                        <a:t>Purpose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Code Example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9440741"/>
                  </a:ext>
                </a:extLst>
              </a:tr>
              <a:tr h="569051">
                <a:tc>
                  <a:txBody>
                    <a:bodyPr/>
                    <a:lstStyle/>
                    <a:p>
                      <a:r>
                        <a:rPr lang="en-US" sz="1600" dirty="0"/>
                        <a:t>Read the data (head, info)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Initial look at the shape and structure of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solidFill>
                            <a:schemeClr val="accent1"/>
                          </a:solidFill>
                        </a:rPr>
                        <a:t>df.head</a:t>
                      </a:r>
                      <a:r>
                        <a:rPr lang="en-US" sz="1600" b="1" dirty="0">
                          <a:solidFill>
                            <a:schemeClr val="accent1"/>
                          </a:solidFill>
                        </a:rPr>
                        <a:t>(),</a:t>
                      </a:r>
                    </a:p>
                    <a:p>
                      <a:r>
                        <a:rPr lang="en-US" sz="1600" b="1" dirty="0">
                          <a:solidFill>
                            <a:schemeClr val="accent1"/>
                          </a:solidFill>
                        </a:rPr>
                        <a:t> df.info()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117477"/>
                  </a:ext>
                </a:extLst>
              </a:tr>
              <a:tr h="569051">
                <a:tc>
                  <a:txBody>
                    <a:bodyPr/>
                    <a:lstStyle/>
                    <a:p>
                      <a:r>
                        <a:rPr lang="en-US" sz="1600" dirty="0"/>
                        <a:t>Check column data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Ensure correct data types for accurate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solidFill>
                            <a:schemeClr val="accent1"/>
                          </a:solidFill>
                        </a:rPr>
                        <a:t>df.dtypes</a:t>
                      </a:r>
                      <a:endParaRPr lang="en-US" sz="16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36552"/>
                  </a:ext>
                </a:extLst>
              </a:tr>
              <a:tr h="812930">
                <a:tc>
                  <a:txBody>
                    <a:bodyPr/>
                    <a:lstStyle/>
                    <a:p>
                      <a:r>
                        <a:rPr lang="en-US" sz="1600" dirty="0"/>
                        <a:t>Handle missing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Avoid issues or misleading results during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solidFill>
                            <a:schemeClr val="accent1"/>
                          </a:solidFill>
                        </a:rPr>
                        <a:t>df.isna</a:t>
                      </a:r>
                      <a:r>
                        <a:rPr lang="en-US" sz="1600" b="1" dirty="0">
                          <a:solidFill>
                            <a:schemeClr val="accent1"/>
                          </a:solidFill>
                        </a:rPr>
                        <a:t>().sum(), </a:t>
                      </a:r>
                    </a:p>
                    <a:p>
                      <a:r>
                        <a:rPr lang="en-US" sz="1600" b="1" dirty="0" err="1">
                          <a:solidFill>
                            <a:schemeClr val="accent1"/>
                          </a:solidFill>
                        </a:rPr>
                        <a:t>df.dropna</a:t>
                      </a:r>
                      <a:r>
                        <a:rPr lang="en-US" sz="1600" b="1" dirty="0">
                          <a:solidFill>
                            <a:schemeClr val="accent1"/>
                          </a:solidFill>
                        </a:rPr>
                        <a:t>(), </a:t>
                      </a:r>
                    </a:p>
                    <a:p>
                      <a:r>
                        <a:rPr lang="en-US" sz="1600" b="1" dirty="0" err="1">
                          <a:solidFill>
                            <a:schemeClr val="accent1"/>
                          </a:solidFill>
                        </a:rPr>
                        <a:t>df.fillna</a:t>
                      </a:r>
                      <a:r>
                        <a:rPr lang="en-US" sz="1600" b="1" dirty="0">
                          <a:solidFill>
                            <a:schemeClr val="accent1"/>
                          </a:solidFill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227035"/>
                  </a:ext>
                </a:extLst>
              </a:tr>
              <a:tr h="1056809">
                <a:tc>
                  <a:txBody>
                    <a:bodyPr/>
                    <a:lstStyle/>
                    <a:p>
                      <a:r>
                        <a:rPr lang="en-US" sz="1600"/>
                        <a:t>Clean unusual values (e.g., JSON)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Convert stringified lists/dictionaries to real Python objects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1"/>
                          </a:solidFill>
                        </a:rPr>
                        <a:t>import </a:t>
                      </a:r>
                      <a:r>
                        <a:rPr lang="en-US" sz="1600" b="1" dirty="0" err="1">
                          <a:solidFill>
                            <a:schemeClr val="accent1"/>
                          </a:solidFill>
                        </a:rPr>
                        <a:t>ast</a:t>
                      </a:r>
                      <a:br>
                        <a:rPr lang="en-US" sz="1600" b="1" dirty="0">
                          <a:solidFill>
                            <a:schemeClr val="accent1"/>
                          </a:solidFill>
                        </a:rPr>
                      </a:br>
                      <a:r>
                        <a:rPr lang="en-US" sz="1600" b="1" dirty="0" err="1">
                          <a:solidFill>
                            <a:schemeClr val="accent1"/>
                          </a:solidFill>
                        </a:rPr>
                        <a:t>df</a:t>
                      </a:r>
                      <a:r>
                        <a:rPr lang="en-US" sz="1600" b="1" dirty="0">
                          <a:solidFill>
                            <a:schemeClr val="accent1"/>
                          </a:solidFill>
                        </a:rPr>
                        <a:t>['column’] = </a:t>
                      </a:r>
                      <a:r>
                        <a:rPr lang="en-US" sz="1600" b="1" dirty="0" err="1">
                          <a:solidFill>
                            <a:schemeClr val="accent1"/>
                          </a:solidFill>
                        </a:rPr>
                        <a:t>df</a:t>
                      </a:r>
                      <a:r>
                        <a:rPr lang="en-US" sz="1600" b="1" dirty="0">
                          <a:solidFill>
                            <a:schemeClr val="accent1"/>
                          </a:solidFill>
                        </a:rPr>
                        <a:t>['column'].apply(lambda x: </a:t>
                      </a:r>
                      <a:r>
                        <a:rPr lang="en-US" sz="1600" b="1" dirty="0" err="1">
                          <a:solidFill>
                            <a:schemeClr val="accent1"/>
                          </a:solidFill>
                        </a:rPr>
                        <a:t>ast.literal_eval</a:t>
                      </a:r>
                      <a:r>
                        <a:rPr lang="en-US" sz="1600" b="1" dirty="0">
                          <a:solidFill>
                            <a:schemeClr val="accent1"/>
                          </a:solidFill>
                        </a:rPr>
                        <a:t>(x))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6315362"/>
                  </a:ext>
                </a:extLst>
              </a:tr>
              <a:tr h="1056809">
                <a:tc>
                  <a:txBody>
                    <a:bodyPr/>
                    <a:lstStyle/>
                    <a:p>
                      <a:r>
                        <a:rPr lang="en-US" sz="1600"/>
                        <a:t>Review distribution &amp; unique values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Understand data frequency and variation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solidFill>
                            <a:schemeClr val="accent1"/>
                          </a:solidFill>
                        </a:rPr>
                        <a:t>df</a:t>
                      </a:r>
                      <a:r>
                        <a:rPr lang="en-US" sz="1600" b="1" dirty="0">
                          <a:solidFill>
                            <a:schemeClr val="accent1"/>
                          </a:solidFill>
                        </a:rPr>
                        <a:t>['column'].</a:t>
                      </a:r>
                      <a:r>
                        <a:rPr lang="en-US" sz="1600" b="1" dirty="0" err="1">
                          <a:solidFill>
                            <a:schemeClr val="accent1"/>
                          </a:solidFill>
                        </a:rPr>
                        <a:t>value_counts</a:t>
                      </a:r>
                      <a:r>
                        <a:rPr lang="en-US" sz="1600" b="1" dirty="0">
                          <a:solidFill>
                            <a:schemeClr val="accent1"/>
                          </a:solidFill>
                        </a:rPr>
                        <a:t>(), </a:t>
                      </a:r>
                      <a:r>
                        <a:rPr lang="en-US" sz="1600" b="1" dirty="0" err="1">
                          <a:solidFill>
                            <a:schemeClr val="accent1"/>
                          </a:solidFill>
                        </a:rPr>
                        <a:t>df.describe</a:t>
                      </a:r>
                      <a:r>
                        <a:rPr lang="en-US" sz="1600" b="1" dirty="0">
                          <a:solidFill>
                            <a:schemeClr val="accent1"/>
                          </a:solidFill>
                        </a:rPr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197135"/>
                  </a:ext>
                </a:extLst>
              </a:tr>
              <a:tr h="1056809">
                <a:tc>
                  <a:txBody>
                    <a:bodyPr/>
                    <a:lstStyle/>
                    <a:p>
                      <a:r>
                        <a:rPr lang="en-US" sz="1600"/>
                        <a:t>Fix incorrect or extreme values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Fix incorrect or extreme values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solidFill>
                            <a:schemeClr val="accent1"/>
                          </a:solidFill>
                        </a:rPr>
                        <a:t>df</a:t>
                      </a:r>
                      <a:r>
                        <a:rPr lang="en-US" sz="1600" b="1" dirty="0">
                          <a:solidFill>
                            <a:schemeClr val="accent1"/>
                          </a:solidFill>
                        </a:rPr>
                        <a:t> = </a:t>
                      </a:r>
                      <a:r>
                        <a:rPr lang="en-US" sz="1600" b="1" dirty="0" err="1">
                          <a:solidFill>
                            <a:schemeClr val="accent1"/>
                          </a:solidFill>
                        </a:rPr>
                        <a:t>df</a:t>
                      </a:r>
                      <a:r>
                        <a:rPr lang="en-US" sz="1600" b="1" dirty="0">
                          <a:solidFill>
                            <a:schemeClr val="accent1"/>
                          </a:solidFill>
                        </a:rPr>
                        <a:t>[</a:t>
                      </a:r>
                      <a:r>
                        <a:rPr lang="en-US" sz="1600" b="1" dirty="0" err="1">
                          <a:solidFill>
                            <a:schemeClr val="accent1"/>
                          </a:solidFill>
                        </a:rPr>
                        <a:t>df</a:t>
                      </a:r>
                      <a:r>
                        <a:rPr lang="en-US" sz="1600" b="1" dirty="0">
                          <a:solidFill>
                            <a:schemeClr val="accent1"/>
                          </a:solidFill>
                        </a:rPr>
                        <a:t>['column'] &gt; 0], </a:t>
                      </a:r>
                      <a:r>
                        <a:rPr lang="en-US" sz="1600" b="1" dirty="0" err="1">
                          <a:solidFill>
                            <a:schemeClr val="accent1"/>
                          </a:solidFill>
                        </a:rPr>
                        <a:t>df.boxplot</a:t>
                      </a:r>
                      <a:r>
                        <a:rPr lang="en-US" sz="1600" b="1" dirty="0">
                          <a:solidFill>
                            <a:schemeClr val="accent1"/>
                          </a:solidFill>
                        </a:rPr>
                        <a:t>(column='column')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34402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8287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B2BEA2C1-2D89-D6BA-7B07-183E31146304}"/>
              </a:ext>
            </a:extLst>
          </p:cNvPr>
          <p:cNvSpPr/>
          <p:nvPr/>
        </p:nvSpPr>
        <p:spPr>
          <a:xfrm>
            <a:off x="212435" y="360218"/>
            <a:ext cx="7421419" cy="3394363"/>
          </a:xfrm>
          <a:prstGeom prst="round2DiagRect">
            <a:avLst/>
          </a:prstGeom>
          <a:solidFill>
            <a:schemeClr val="bg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0" dirty="0">
                <a:solidFill>
                  <a:schemeClr val="tx1"/>
                </a:solidFill>
                <a:effectLst/>
                <a:latin typeface="system-ui"/>
              </a:rPr>
              <a:t># Q2: Check if any NANs in your dataset and fill them with a good filer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Check the NAN Values </a:t>
            </a:r>
          </a:p>
          <a:p>
            <a:r>
              <a:rPr lang="en-US" b="1" dirty="0">
                <a:solidFill>
                  <a:schemeClr val="accent1"/>
                </a:solidFill>
              </a:rPr>
              <a:t>	</a:t>
            </a:r>
            <a:r>
              <a:rPr lang="en-US" dirty="0" err="1">
                <a:solidFill>
                  <a:schemeClr val="accent1"/>
                </a:solidFill>
              </a:rPr>
              <a:t>data.isna</a:t>
            </a:r>
            <a:r>
              <a:rPr lang="en-US" dirty="0">
                <a:solidFill>
                  <a:schemeClr val="accent1"/>
                </a:solidFill>
              </a:rPr>
              <a:t>().sum() </a:t>
            </a:r>
          </a:p>
          <a:p>
            <a:r>
              <a:rPr lang="en-US" i="1" dirty="0">
                <a:solidFill>
                  <a:schemeClr val="tx1"/>
                </a:solidFill>
              </a:rPr>
              <a:t>#sum will get data per column without it will give me the whole sheet</a:t>
            </a:r>
          </a:p>
          <a:p>
            <a:endParaRPr lang="en-US" i="1" dirty="0">
              <a:solidFill>
                <a:schemeClr val="tx1"/>
              </a:solidFill>
            </a:endParaRPr>
          </a:p>
          <a:p>
            <a:r>
              <a:rPr lang="en-US" i="1" dirty="0">
                <a:solidFill>
                  <a:schemeClr val="tx1"/>
                </a:solidFill>
              </a:rPr>
              <a:t>2. </a:t>
            </a:r>
            <a:r>
              <a:rPr lang="en-US" dirty="0">
                <a:solidFill>
                  <a:schemeClr val="tx1"/>
                </a:solidFill>
              </a:rPr>
              <a:t>Replace the NAN values with the word “Missing”</a:t>
            </a:r>
          </a:p>
          <a:p>
            <a:r>
              <a:rPr lang="en-US" b="1" dirty="0">
                <a:solidFill>
                  <a:schemeClr val="accent1"/>
                </a:solidFill>
              </a:rPr>
              <a:t>	</a:t>
            </a:r>
            <a:r>
              <a:rPr lang="en-US" dirty="0" err="1">
                <a:solidFill>
                  <a:schemeClr val="accent1"/>
                </a:solidFill>
              </a:rPr>
              <a:t>data.replace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 err="1">
                <a:solidFill>
                  <a:schemeClr val="accent1"/>
                </a:solidFill>
              </a:rPr>
              <a:t>np.nan</a:t>
            </a:r>
            <a:r>
              <a:rPr lang="en-US" dirty="0">
                <a:solidFill>
                  <a:schemeClr val="accent1"/>
                </a:solidFill>
              </a:rPr>
              <a:t> , "Missing" , </a:t>
            </a:r>
            <a:r>
              <a:rPr lang="en-US" dirty="0" err="1">
                <a:solidFill>
                  <a:schemeClr val="accent1"/>
                </a:solidFill>
              </a:rPr>
              <a:t>inplace</a:t>
            </a:r>
            <a:r>
              <a:rPr lang="en-US" dirty="0">
                <a:solidFill>
                  <a:schemeClr val="accent1"/>
                </a:solidFill>
              </a:rPr>
              <a:t> = True) </a:t>
            </a:r>
          </a:p>
          <a:p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005B90-8A88-7EAA-A2F7-37F01DC10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677" y="360218"/>
            <a:ext cx="4203887" cy="417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501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A8A602A-BD06-7C08-1BBC-E9A0310C1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544" y="277091"/>
            <a:ext cx="4350326" cy="4821382"/>
          </a:xfrm>
          <a:prstGeom prst="rect">
            <a:avLst/>
          </a:prstGeom>
        </p:spPr>
      </p:pic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048573A5-5C12-9038-6AE2-66717DB8493A}"/>
              </a:ext>
            </a:extLst>
          </p:cNvPr>
          <p:cNvSpPr/>
          <p:nvPr/>
        </p:nvSpPr>
        <p:spPr>
          <a:xfrm>
            <a:off x="267187" y="277091"/>
            <a:ext cx="7421419" cy="4987637"/>
          </a:xfrm>
          <a:prstGeom prst="round2DiagRect">
            <a:avLst/>
          </a:prstGeom>
          <a:solidFill>
            <a:schemeClr val="bg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# Q3 : Discover the types of each columns and modify them if needed</a:t>
            </a:r>
          </a:p>
          <a:p>
            <a:endParaRPr lang="en-US" b="1" dirty="0">
              <a:solidFill>
                <a:schemeClr val="accent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Check the </a:t>
            </a:r>
            <a:r>
              <a:rPr lang="en-US" dirty="0" err="1">
                <a:solidFill>
                  <a:schemeClr val="tx1"/>
                </a:solidFill>
              </a:rPr>
              <a:t>dataframe</a:t>
            </a:r>
            <a:r>
              <a:rPr lang="en-US" dirty="0">
                <a:solidFill>
                  <a:schemeClr val="tx1"/>
                </a:solidFill>
              </a:rPr>
              <a:t> types </a:t>
            </a:r>
          </a:p>
          <a:p>
            <a:r>
              <a:rPr lang="en-US" b="1" dirty="0">
                <a:solidFill>
                  <a:schemeClr val="accent1"/>
                </a:solidFill>
              </a:rPr>
              <a:t>	</a:t>
            </a:r>
            <a:r>
              <a:rPr lang="en-US" dirty="0">
                <a:solidFill>
                  <a:schemeClr val="accent1"/>
                </a:solidFill>
              </a:rPr>
              <a:t>data.info () </a:t>
            </a:r>
          </a:p>
          <a:p>
            <a:endParaRPr lang="en-US" b="1" dirty="0">
              <a:solidFill>
                <a:schemeClr val="accent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Get the column names to do the needed changes </a:t>
            </a:r>
          </a:p>
          <a:p>
            <a:r>
              <a:rPr lang="en-US" b="1" dirty="0">
                <a:solidFill>
                  <a:schemeClr val="accent1"/>
                </a:solidFill>
              </a:rPr>
              <a:t>	</a:t>
            </a:r>
            <a:r>
              <a:rPr lang="en-US" dirty="0" err="1">
                <a:solidFill>
                  <a:schemeClr val="accent1"/>
                </a:solidFill>
              </a:rPr>
              <a:t>data.columns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r>
              <a:rPr lang="en-US" i="1" dirty="0">
                <a:solidFill>
                  <a:schemeClr val="tx1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Convert '</a:t>
            </a:r>
            <a:r>
              <a:rPr lang="en-US" dirty="0" err="1">
                <a:solidFill>
                  <a:schemeClr val="tx1"/>
                </a:solidFill>
              </a:rPr>
              <a:t>release_date</a:t>
            </a:r>
            <a:r>
              <a:rPr lang="en-US" dirty="0">
                <a:solidFill>
                  <a:schemeClr val="tx1"/>
                </a:solidFill>
              </a:rPr>
              <a:t>' to datetime format</a:t>
            </a:r>
          </a:p>
          <a:p>
            <a:r>
              <a:rPr lang="en-US" b="1" dirty="0">
                <a:solidFill>
                  <a:schemeClr val="accent1"/>
                </a:solidFill>
              </a:rPr>
              <a:t>	</a:t>
            </a:r>
            <a:r>
              <a:rPr lang="en-US" dirty="0">
                <a:solidFill>
                  <a:schemeClr val="accent1"/>
                </a:solidFill>
              </a:rPr>
              <a:t>data['</a:t>
            </a:r>
            <a:r>
              <a:rPr lang="en-US" dirty="0" err="1">
                <a:solidFill>
                  <a:schemeClr val="accent1"/>
                </a:solidFill>
              </a:rPr>
              <a:t>release_date</a:t>
            </a:r>
            <a:r>
              <a:rPr lang="en-US" dirty="0">
                <a:solidFill>
                  <a:schemeClr val="accent1"/>
                </a:solidFill>
              </a:rPr>
              <a:t>'] = </a:t>
            </a:r>
            <a:r>
              <a:rPr lang="en-US" dirty="0" err="1">
                <a:solidFill>
                  <a:schemeClr val="accent1"/>
                </a:solidFill>
              </a:rPr>
              <a:t>pd.to_datetime</a:t>
            </a:r>
            <a:r>
              <a:rPr lang="en-US" dirty="0">
                <a:solidFill>
                  <a:schemeClr val="accent1"/>
                </a:solidFill>
              </a:rPr>
              <a:t>(data['</a:t>
            </a:r>
            <a:r>
              <a:rPr lang="en-US" dirty="0" err="1">
                <a:solidFill>
                  <a:schemeClr val="accent1"/>
                </a:solidFill>
              </a:rPr>
              <a:t>release_date</a:t>
            </a:r>
            <a:r>
              <a:rPr lang="en-US" dirty="0">
                <a:solidFill>
                  <a:schemeClr val="accent1"/>
                </a:solidFill>
              </a:rPr>
              <a:t>'], errors='coerce’)</a:t>
            </a:r>
          </a:p>
          <a:p>
            <a:endParaRPr lang="en-US" b="1" dirty="0">
              <a:solidFill>
                <a:schemeClr val="accent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Convert runtime to numeric (non-numeric values will become </a:t>
            </a:r>
            <a:r>
              <a:rPr lang="en-US" dirty="0" err="1">
                <a:solidFill>
                  <a:schemeClr val="tx1"/>
                </a:solidFill>
              </a:rPr>
              <a:t>NaN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b="1" dirty="0">
                <a:solidFill>
                  <a:schemeClr val="accent1"/>
                </a:solidFill>
              </a:rPr>
              <a:t>	</a:t>
            </a:r>
            <a:r>
              <a:rPr lang="en-US" dirty="0">
                <a:solidFill>
                  <a:schemeClr val="accent1"/>
                </a:solidFill>
              </a:rPr>
              <a:t>data['runtime'] = </a:t>
            </a:r>
            <a:r>
              <a:rPr lang="en-US" dirty="0" err="1">
                <a:solidFill>
                  <a:schemeClr val="accent1"/>
                </a:solidFill>
              </a:rPr>
              <a:t>pd.to_numeric</a:t>
            </a:r>
            <a:r>
              <a:rPr lang="en-US" dirty="0">
                <a:solidFill>
                  <a:schemeClr val="accent1"/>
                </a:solidFill>
              </a:rPr>
              <a:t>(data['runtime'], errors='coerce')</a:t>
            </a:r>
          </a:p>
        </p:txBody>
      </p:sp>
    </p:spTree>
    <p:extLst>
      <p:ext uri="{BB962C8B-B14F-4D97-AF65-F5344CB8AC3E}">
        <p14:creationId xmlns:p14="http://schemas.microsoft.com/office/powerpoint/2010/main" val="2635071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B2BEA2C1-2D89-D6BA-7B07-183E31146304}"/>
              </a:ext>
            </a:extLst>
          </p:cNvPr>
          <p:cNvSpPr/>
          <p:nvPr/>
        </p:nvSpPr>
        <p:spPr>
          <a:xfrm>
            <a:off x="221672" y="122831"/>
            <a:ext cx="11767128" cy="1678260"/>
          </a:xfrm>
          <a:prstGeom prst="round2DiagRect">
            <a:avLst/>
          </a:prstGeom>
          <a:solidFill>
            <a:schemeClr val="bg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1"/>
                </a:solidFill>
              </a:rPr>
              <a:t># Q4: </a:t>
            </a:r>
            <a:r>
              <a:rPr lang="en-US" b="1" i="0" dirty="0">
                <a:solidFill>
                  <a:schemeClr val="tx1"/>
                </a:solidFill>
                <a:effectLst/>
                <a:latin typeface="system-ui"/>
              </a:rPr>
              <a:t>Give a very simple statistical analysis for the numerical columns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b="1" dirty="0">
              <a:solidFill>
                <a:schemeClr val="tx1"/>
              </a:solidFill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1"/>
                </a:solidFill>
              </a:rPr>
              <a:t>print("\</a:t>
            </a:r>
            <a:r>
              <a:rPr lang="en-US" dirty="0" err="1">
                <a:solidFill>
                  <a:schemeClr val="accent1"/>
                </a:solidFill>
              </a:rPr>
              <a:t>nDescriptive</a:t>
            </a:r>
            <a:r>
              <a:rPr lang="en-US" dirty="0">
                <a:solidFill>
                  <a:schemeClr val="accent1"/>
                </a:solidFill>
              </a:rPr>
              <a:t> statistics:")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1"/>
                </a:solidFill>
              </a:rPr>
              <a:t>print(</a:t>
            </a:r>
            <a:r>
              <a:rPr lang="en-US" dirty="0" err="1">
                <a:solidFill>
                  <a:schemeClr val="accent1"/>
                </a:solidFill>
              </a:rPr>
              <a:t>data.describe</a:t>
            </a:r>
            <a:r>
              <a:rPr lang="en-US" dirty="0">
                <a:solidFill>
                  <a:schemeClr val="accent1"/>
                </a:solidFill>
              </a:rPr>
              <a:t>())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AF8C43-D0F3-5B26-AA4D-8AE52E511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255" y="1884218"/>
            <a:ext cx="7497961" cy="429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62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B2BEA2C1-2D89-D6BA-7B07-183E31146304}"/>
              </a:ext>
            </a:extLst>
          </p:cNvPr>
          <p:cNvSpPr/>
          <p:nvPr/>
        </p:nvSpPr>
        <p:spPr>
          <a:xfrm>
            <a:off x="221672" y="122831"/>
            <a:ext cx="11767128" cy="4407605"/>
          </a:xfrm>
          <a:prstGeom prst="round2DiagRect">
            <a:avLst/>
          </a:prstGeom>
          <a:solidFill>
            <a:schemeClr val="bg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tx1"/>
                </a:solidFill>
              </a:rPr>
              <a:t># Q5: Calculate the mean rate for [1999, 1980, 2004, 2017] the movies grouped by years</a:t>
            </a:r>
            <a:endParaRPr lang="ar-EG" b="1" dirty="0">
              <a:solidFill>
                <a:schemeClr val="tx1"/>
              </a:solidFill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ar-EG" dirty="0">
              <a:solidFill>
                <a:schemeClr val="tx1"/>
              </a:solidFill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1- get the year from </a:t>
            </a:r>
            <a:r>
              <a:rPr lang="en-US" dirty="0" err="1">
                <a:solidFill>
                  <a:schemeClr val="tx1"/>
                </a:solidFill>
              </a:rPr>
              <a:t>release_date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data['</a:t>
            </a: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release_year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'] = data['</a:t>
            </a: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release_date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'].</a:t>
            </a: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dt.year</a:t>
            </a:r>
            <a:endParaRPr lang="en-US" b="0" dirty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chemeClr val="accent1"/>
              </a:solidFill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2- save it in new column </a:t>
            </a:r>
            <a:r>
              <a:rPr lang="en-US" dirty="0" err="1">
                <a:solidFill>
                  <a:schemeClr val="tx1"/>
                </a:solidFill>
              </a:rPr>
              <a:t>release_year</a:t>
            </a:r>
            <a:endParaRPr lang="en-US" dirty="0">
              <a:solidFill>
                <a:schemeClr val="tx1"/>
              </a:solidFill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3- select the targeted years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target_years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 = [1999, 1980, 2004, 2017]</a:t>
            </a:r>
          </a:p>
          <a:p>
            <a:pPr>
              <a:lnSpc>
                <a:spcPts val="1425"/>
              </a:lnSpc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4- filter the data an choose only from selected years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filtered_data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 = data[data['</a:t>
            </a: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release_year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'].</a:t>
            </a: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isin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target_years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chemeClr val="accent1"/>
              </a:solidFill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5- Make group for the years and then calculate the average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mean_vote_by_year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filtered_data.groupby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release_year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')['</a:t>
            </a: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vote_average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'].mean()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6- Show result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205F8A-D7EA-5B65-4E0E-B9FDD9CA0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72" y="4714273"/>
            <a:ext cx="4516583" cy="160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83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3384</TotalTime>
  <Words>2365</Words>
  <Application>Microsoft Office PowerPoint</Application>
  <PresentationFormat>Widescreen</PresentationFormat>
  <Paragraphs>327</Paragraphs>
  <Slides>30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Comic Sans MS</vt:lpstr>
      <vt:lpstr>Consolas</vt:lpstr>
      <vt:lpstr>system-ui</vt:lpstr>
      <vt:lpstr>Office Theme</vt:lpstr>
      <vt:lpstr>PowerPoint Presentation</vt:lpstr>
      <vt:lpstr>5000 Movies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Marko Nasef</dc:creator>
  <cp:lastModifiedBy>Marko Nasef</cp:lastModifiedBy>
  <cp:revision>21</cp:revision>
  <dcterms:created xsi:type="dcterms:W3CDTF">2025-04-04T18:46:48Z</dcterms:created>
  <dcterms:modified xsi:type="dcterms:W3CDTF">2025-04-11T13:33:31Z</dcterms:modified>
</cp:coreProperties>
</file>